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embeddedFontLst>
    <p:embeddedFont>
      <p:font typeface="Raleway" charset="0"/>
      <p:regular r:id="rId15"/>
      <p:bold r:id="rId16"/>
      <p:italic r:id="rId17"/>
      <p:boldItalic r:id="rId18"/>
    </p:embeddedFont>
    <p:embeddedFont>
      <p:font typeface="Lato"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showOutlineIcons="0">
    <p:restoredLeft sz="15620"/>
    <p:restoredTop sz="94660"/>
  </p:normalViewPr>
  <p:slideViewPr>
    <p:cSldViewPr snapToGrid="0">
      <p:cViewPr varScale="1">
        <p:scale>
          <a:sx n="93" d="100"/>
          <a:sy n="93" d="100"/>
        </p:scale>
        <p:origin x="-490" y="-67"/>
      </p:cViewPr>
      <p:guideLst>
        <p:guide orient="horz" pos="1620"/>
        <p:guide pos="2880"/>
      </p:guideLst>
    </p:cSldViewPr>
  </p:slideViewPr>
  <p:notesTextViewPr>
    <p:cViewPr>
      <p:scale>
        <a:sx n="100" d="100"/>
        <a:sy n="100" d="100"/>
      </p:scale>
      <p:origin x="0" y="0"/>
    </p:cViewPr>
  </p:notesTextViewPr>
  <p:notesViewPr>
    <p:cSldViewPr snapToGrid="0">
      <p:cViewPr varScale="1">
        <p:scale>
          <a:sx n="56" d="100"/>
          <a:sy n="56" d="100"/>
        </p:scale>
        <p:origin x="-2587"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firstinspires.org/resource-library/frc/deans-list-award-resources"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s://www.firstinspires.org/sites/default/files/uploads/resource_library/frc/game-and-season-info/awards/2017/chairmans-definitions.pdf"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04800" rtl="0">
              <a:spcBef>
                <a:spcPts val="0"/>
              </a:spcBef>
              <a:spcAft>
                <a:spcPts val="0"/>
              </a:spcAft>
              <a:buSzPts val="1200"/>
              <a:buFont typeface="Lato"/>
              <a:buChar char="●"/>
            </a:pPr>
            <a:r>
              <a:rPr lang="en" sz="1200" b="1">
                <a:latin typeface="Lato"/>
                <a:ea typeface="Lato"/>
                <a:cs typeface="Lato"/>
                <a:sym typeface="Lato"/>
              </a:rPr>
              <a:t>Have the interviewer review a copy of the mentor submission before the interview. </a:t>
            </a:r>
            <a:endParaRPr sz="1200" b="1">
              <a:latin typeface="Lato"/>
              <a:ea typeface="Lato"/>
              <a:cs typeface="Lato"/>
              <a:sym typeface="Lato"/>
            </a:endParaRPr>
          </a:p>
          <a:p>
            <a:pPr marL="457200" lvl="0" indent="-304800">
              <a:spcBef>
                <a:spcPts val="0"/>
              </a:spcBef>
              <a:spcAft>
                <a:spcPts val="0"/>
              </a:spcAft>
              <a:buSzPts val="1200"/>
              <a:buFont typeface="Lato"/>
              <a:buChar char="●"/>
            </a:pPr>
            <a:r>
              <a:rPr lang="en" sz="1200" b="1">
                <a:latin typeface="Lato"/>
                <a:ea typeface="Lato"/>
                <a:cs typeface="Lato"/>
                <a:sym typeface="Lato"/>
              </a:rPr>
              <a:t>It’s ok for the student to be nervous, but practicing may really help them!</a:t>
            </a:r>
            <a:endParaRPr sz="1200" b="1">
              <a:latin typeface="Lato"/>
              <a:ea typeface="Lato"/>
              <a:cs typeface="Lato"/>
              <a:sym typeface="Lato"/>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5" name="Shape 15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01470"/>
              </a:lnSpc>
              <a:spcBef>
                <a:spcPts val="1400"/>
              </a:spcBef>
              <a:spcAft>
                <a:spcPts val="0"/>
              </a:spcAft>
              <a:buNone/>
            </a:pPr>
            <a:r>
              <a:rPr lang="en" sz="1200" b="1">
                <a:solidFill>
                  <a:srgbClr val="333333"/>
                </a:solidFill>
                <a:latin typeface="Lato"/>
                <a:ea typeface="Lato"/>
                <a:cs typeface="Lato"/>
                <a:sym typeface="Lato"/>
              </a:rPr>
              <a:t>Dean's List Award Resources located on the firstinspires.org site:  </a:t>
            </a:r>
            <a:r>
              <a:rPr lang="en" sz="1200" b="1" u="sng">
                <a:solidFill>
                  <a:schemeClr val="accent5"/>
                </a:solidFill>
                <a:latin typeface="Lato"/>
                <a:ea typeface="Lato"/>
                <a:cs typeface="Lato"/>
                <a:sym typeface="Lato"/>
                <a:hlinkClick r:id="rId3"/>
              </a:rPr>
              <a:t>https://www.firstinspires.org/resource-library/frc/deans-list-award-resources</a:t>
            </a:r>
            <a:endParaRPr sz="1200" b="1">
              <a:latin typeface="Lato"/>
              <a:ea typeface="Lato"/>
              <a:cs typeface="Lato"/>
              <a:sym typeface="Lato"/>
            </a:endParaRPr>
          </a:p>
          <a:p>
            <a:pPr marL="457200" lvl="0" indent="-304800" rtl="0">
              <a:lnSpc>
                <a:spcPct val="101470"/>
              </a:lnSpc>
              <a:spcBef>
                <a:spcPts val="1400"/>
              </a:spcBef>
              <a:spcAft>
                <a:spcPts val="0"/>
              </a:spcAft>
              <a:buSzPts val="1200"/>
              <a:buFont typeface="Lato"/>
              <a:buChar char="●"/>
            </a:pPr>
            <a:r>
              <a:rPr lang="en" sz="1200" b="1">
                <a:latin typeface="Lato"/>
                <a:ea typeface="Lato"/>
                <a:cs typeface="Lato"/>
                <a:sym typeface="Lato"/>
              </a:rPr>
              <a:t>Definitions of “started”, “mentored” “assisted” provided published resources” “ran” “hosted”: </a:t>
            </a:r>
            <a:r>
              <a:rPr lang="en" sz="1200" b="1" u="sng">
                <a:solidFill>
                  <a:schemeClr val="hlink"/>
                </a:solidFill>
                <a:latin typeface="Lato"/>
                <a:ea typeface="Lato"/>
                <a:cs typeface="Lato"/>
                <a:sym typeface="Lato"/>
                <a:hlinkClick r:id="rId4"/>
              </a:rPr>
              <a:t>https://www.firstinspires.org/sites/default/files/uploads/resource_library/frc/game-and-season-info/awards/2017/chairmans-definitions.pdf</a:t>
            </a:r>
            <a:endParaRPr sz="1200" b="1">
              <a:latin typeface="Lato"/>
              <a:ea typeface="Lato"/>
              <a:cs typeface="Lato"/>
              <a:sym typeface="Lato"/>
            </a:endParaRPr>
          </a:p>
          <a:p>
            <a:pPr marL="0" lvl="0" indent="0" rtl="0">
              <a:lnSpc>
                <a:spcPct val="101470"/>
              </a:lnSpc>
              <a:spcBef>
                <a:spcPts val="1400"/>
              </a:spcBef>
              <a:spcAft>
                <a:spcPts val="700"/>
              </a:spcAft>
              <a:buNone/>
            </a:pPr>
            <a:r>
              <a:rPr lang="en" sz="1200" b="1">
                <a:latin typeface="Lato"/>
                <a:ea typeface="Lato"/>
                <a:cs typeface="Lato"/>
                <a:sym typeface="Lato"/>
              </a:rPr>
              <a:t>Please don’t “over-embellish” their role.</a:t>
            </a:r>
            <a:endParaRPr sz="1200" b="1">
              <a:latin typeface="Lato"/>
              <a:ea typeface="Lato"/>
              <a:cs typeface="Lato"/>
              <a:sym typeface="Lato"/>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2" name="Shape 16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200" b="1">
                <a:latin typeface="Lato"/>
                <a:ea typeface="Lato"/>
                <a:cs typeface="Lato"/>
                <a:sym typeface="Lato"/>
              </a:rPr>
              <a:t>Encourage all your students to take a look at the </a:t>
            </a:r>
            <a:r>
              <a:rPr lang="en" sz="1200" b="1" i="1">
                <a:latin typeface="Lato"/>
                <a:ea typeface="Lato"/>
                <a:cs typeface="Lato"/>
                <a:sym typeface="Lato"/>
              </a:rPr>
              <a:t>FIRST</a:t>
            </a:r>
            <a:r>
              <a:rPr lang="en" sz="1200" b="1">
                <a:latin typeface="Lato"/>
                <a:ea typeface="Lato"/>
                <a:cs typeface="Lato"/>
                <a:sym typeface="Lato"/>
              </a:rPr>
              <a:t> scholarships.</a:t>
            </a:r>
            <a:endParaRPr sz="1200" b="1">
              <a:latin typeface="Lato"/>
              <a:ea typeface="Lato"/>
              <a:cs typeface="Lato"/>
              <a:sym typeface="Lato"/>
            </a:endParaRPr>
          </a:p>
          <a:p>
            <a:pPr marL="0" lvl="0" indent="0">
              <a:spcBef>
                <a:spcPts val="0"/>
              </a:spcBef>
              <a:spcAft>
                <a:spcPts val="0"/>
              </a:spcAft>
              <a:buNone/>
            </a:pPr>
            <a:endParaRPr sz="1200" b="1">
              <a:latin typeface="Lato"/>
              <a:ea typeface="Lato"/>
              <a:cs typeface="Lato"/>
              <a:sym typeface="Lato"/>
            </a:endParaRPr>
          </a:p>
          <a:p>
            <a:pPr marL="0" lvl="0" indent="0">
              <a:spcBef>
                <a:spcPts val="0"/>
              </a:spcBef>
              <a:spcAft>
                <a:spcPts val="0"/>
              </a:spcAft>
              <a:buNone/>
            </a:pPr>
            <a:r>
              <a:rPr lang="en" sz="1200" b="1">
                <a:latin typeface="Lato"/>
                <a:ea typeface="Lato"/>
                <a:cs typeface="Lato"/>
                <a:sym typeface="Lato"/>
              </a:rPr>
              <a:t>It may feel awkward to ask your team to submit a WFA nomination - but it’s really important.</a:t>
            </a:r>
            <a:endParaRPr sz="1200" b="1">
              <a:latin typeface="Lato"/>
              <a:ea typeface="Lato"/>
              <a:cs typeface="Lato"/>
              <a:sym typeface="Lato"/>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1600"/>
              </a:spcAft>
              <a:buNone/>
            </a:pPr>
            <a:r>
              <a:rPr lang="en" sz="1200" b="1">
                <a:latin typeface="Lato"/>
                <a:ea typeface="Lato"/>
                <a:cs typeface="Lato"/>
                <a:sym typeface="Lato"/>
              </a:rPr>
              <a:t>Judge for numerous</a:t>
            </a:r>
            <a:r>
              <a:rPr lang="en" sz="1200" b="1" i="1">
                <a:latin typeface="Lato"/>
                <a:ea typeface="Lato"/>
                <a:cs typeface="Lato"/>
                <a:sym typeface="Lato"/>
              </a:rPr>
              <a:t> FIRST </a:t>
            </a:r>
            <a:r>
              <a:rPr lang="en" sz="1200" b="1">
                <a:latin typeface="Lato"/>
                <a:ea typeface="Lato"/>
                <a:cs typeface="Lato"/>
                <a:sym typeface="Lato"/>
              </a:rPr>
              <a:t>competitions since 2005. Dean’s List Manager for FTC in MD for 3 years and Dean’s List Award Judge for FRC the past 2 years at District Qualifiers. I have been a judge in FRC since 2005.  My day job is working in volunteer engagement.</a:t>
            </a:r>
            <a:endParaRPr sz="1200" b="1">
              <a:latin typeface="Lato"/>
              <a:ea typeface="Lato"/>
              <a:cs typeface="Lato"/>
              <a:sym typeface="Lato"/>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04800" rtl="0">
              <a:lnSpc>
                <a:spcPct val="115000"/>
              </a:lnSpc>
              <a:spcBef>
                <a:spcPts val="0"/>
              </a:spcBef>
              <a:spcAft>
                <a:spcPts val="0"/>
              </a:spcAft>
              <a:buClr>
                <a:srgbClr val="000000"/>
              </a:buClr>
              <a:buSzPts val="1200"/>
              <a:buFont typeface="Lato"/>
              <a:buChar char="●"/>
            </a:pPr>
            <a:r>
              <a:rPr lang="en" sz="1200" b="1" dirty="0">
                <a:latin typeface="Lato"/>
                <a:ea typeface="Lato"/>
                <a:cs typeface="Lato"/>
                <a:sym typeface="Lato"/>
              </a:rPr>
              <a:t>This is an awesome award!</a:t>
            </a:r>
            <a:endParaRPr sz="1200" b="1">
              <a:latin typeface="Lato"/>
              <a:ea typeface="Lato"/>
              <a:cs typeface="Lato"/>
              <a:sym typeface="Lato"/>
            </a:endParaRPr>
          </a:p>
          <a:p>
            <a:pPr marL="457200" lvl="0" indent="-304800" rtl="0">
              <a:lnSpc>
                <a:spcPct val="115000"/>
              </a:lnSpc>
              <a:spcBef>
                <a:spcPts val="0"/>
              </a:spcBef>
              <a:spcAft>
                <a:spcPts val="0"/>
              </a:spcAft>
              <a:buClr>
                <a:srgbClr val="000000"/>
              </a:buClr>
              <a:buSzPts val="1200"/>
              <a:buFont typeface="Lato"/>
              <a:buChar char="●"/>
            </a:pPr>
            <a:r>
              <a:rPr lang="en" sz="1200" b="1" dirty="0">
                <a:latin typeface="Lato"/>
                <a:ea typeface="Lato"/>
                <a:cs typeface="Lato"/>
                <a:sym typeface="Lato"/>
              </a:rPr>
              <a:t>Doing their 5-min. elevator pitch is the same skills the students need  for internships, jobs and college. Having this interview is a valuable experience. </a:t>
            </a:r>
            <a:endParaRPr sz="1200" b="1">
              <a:latin typeface="Lato"/>
              <a:ea typeface="Lato"/>
              <a:cs typeface="Lato"/>
              <a:sym typeface="Lato"/>
            </a:endParaRPr>
          </a:p>
          <a:p>
            <a:pPr marL="457200" lvl="0" indent="-304800" rtl="0">
              <a:lnSpc>
                <a:spcPct val="115000"/>
              </a:lnSpc>
              <a:spcBef>
                <a:spcPts val="0"/>
              </a:spcBef>
              <a:spcAft>
                <a:spcPts val="0"/>
              </a:spcAft>
              <a:buClr>
                <a:srgbClr val="000000"/>
              </a:buClr>
              <a:buSzPts val="1200"/>
              <a:buFont typeface="Lato"/>
              <a:buChar char="●"/>
            </a:pPr>
            <a:r>
              <a:rPr lang="en" sz="1200" b="1" dirty="0">
                <a:latin typeface="Lato"/>
                <a:ea typeface="Lato"/>
                <a:cs typeface="Lato"/>
                <a:sym typeface="Lato"/>
              </a:rPr>
              <a:t>Nomination can go in their school file for internships, jobs and college. And can help with scholarships.</a:t>
            </a:r>
            <a:endParaRPr sz="1200" b="1">
              <a:latin typeface="Lato"/>
              <a:ea typeface="Lato"/>
              <a:cs typeface="Lato"/>
              <a:sym typeface="Lato"/>
            </a:endParaRPr>
          </a:p>
          <a:p>
            <a:pPr marL="457200" lvl="0" indent="-304800" rtl="0">
              <a:lnSpc>
                <a:spcPct val="115000"/>
              </a:lnSpc>
              <a:spcBef>
                <a:spcPts val="0"/>
              </a:spcBef>
              <a:spcAft>
                <a:spcPts val="0"/>
              </a:spcAft>
              <a:buClr>
                <a:srgbClr val="000000"/>
              </a:buClr>
              <a:buSzPts val="1200"/>
              <a:buFont typeface="Lato"/>
              <a:buChar char="●"/>
            </a:pPr>
            <a:r>
              <a:rPr lang="en" sz="1200" b="1" dirty="0">
                <a:latin typeface="Lato"/>
                <a:ea typeface="Lato"/>
                <a:cs typeface="Lato"/>
                <a:sym typeface="Lato"/>
              </a:rPr>
              <a:t>Last season only 30% of teams in </a:t>
            </a:r>
            <a:r>
              <a:rPr lang="en" sz="1200" b="1" i="1" dirty="0">
                <a:latin typeface="Lato"/>
                <a:ea typeface="Lato"/>
                <a:cs typeface="Lato"/>
                <a:sym typeface="Lato"/>
              </a:rPr>
              <a:t>FIRST</a:t>
            </a:r>
            <a:r>
              <a:rPr lang="en" sz="1200" b="1" dirty="0">
                <a:latin typeface="Lato"/>
                <a:ea typeface="Lato"/>
                <a:cs typeface="Lato"/>
                <a:sym typeface="Lato"/>
              </a:rPr>
              <a:t> CHS  submitted a nomination. </a:t>
            </a:r>
            <a:endParaRPr sz="1200" b="1">
              <a:latin typeface="Lato"/>
              <a:ea typeface="Lato"/>
              <a:cs typeface="Lato"/>
              <a:sym typeface="Lato"/>
            </a:endParaRPr>
          </a:p>
          <a:p>
            <a:pPr marL="457200" lvl="0" indent="-304800" rtl="0">
              <a:lnSpc>
                <a:spcPct val="115000"/>
              </a:lnSpc>
              <a:spcBef>
                <a:spcPts val="0"/>
              </a:spcBef>
              <a:spcAft>
                <a:spcPts val="0"/>
              </a:spcAft>
              <a:buClr>
                <a:srgbClr val="000000"/>
              </a:buClr>
              <a:buSzPts val="1200"/>
              <a:buNone/>
            </a:pPr>
            <a:endParaRPr sz="1200" b="1">
              <a:latin typeface="Lato"/>
              <a:ea typeface="Lato"/>
              <a:cs typeface="Lato"/>
              <a:sym typeface="Lato"/>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04800" rtl="0">
              <a:spcBef>
                <a:spcPts val="995"/>
              </a:spcBef>
              <a:spcAft>
                <a:spcPts val="0"/>
              </a:spcAft>
              <a:buClr>
                <a:srgbClr val="333333"/>
              </a:buClr>
              <a:buSzPts val="1200"/>
              <a:buFont typeface="Lato"/>
              <a:buChar char="●"/>
            </a:pPr>
            <a:r>
              <a:rPr lang="en" sz="1200" b="1">
                <a:solidFill>
                  <a:srgbClr val="333333"/>
                </a:solidFill>
                <a:latin typeface="Lato"/>
                <a:ea typeface="Lato"/>
                <a:cs typeface="Lato"/>
                <a:sym typeface="Lato"/>
              </a:rPr>
              <a:t>Sophomores and Juniors in high school.</a:t>
            </a:r>
            <a:endParaRPr sz="1200" b="1">
              <a:solidFill>
                <a:srgbClr val="333333"/>
              </a:solidFill>
              <a:latin typeface="Lato"/>
              <a:ea typeface="Lato"/>
              <a:cs typeface="Lato"/>
              <a:sym typeface="Lato"/>
            </a:endParaRPr>
          </a:p>
          <a:p>
            <a:pPr marL="457200" lvl="0" indent="-304800" rtl="0">
              <a:spcBef>
                <a:spcPts val="0"/>
              </a:spcBef>
              <a:spcAft>
                <a:spcPts val="0"/>
              </a:spcAft>
              <a:buClr>
                <a:srgbClr val="333333"/>
              </a:buClr>
              <a:buSzPts val="1200"/>
              <a:buFont typeface="Lato"/>
              <a:buChar char="●"/>
            </a:pPr>
            <a:r>
              <a:rPr lang="en" sz="1200" b="1">
                <a:solidFill>
                  <a:srgbClr val="333333"/>
                </a:solidFill>
                <a:latin typeface="Lato"/>
                <a:ea typeface="Lato"/>
                <a:cs typeface="Lato"/>
                <a:sym typeface="Lato"/>
              </a:rPr>
              <a:t>Students that would be attending college or university in the next academic year are not eligible.</a:t>
            </a:r>
            <a:endParaRPr sz="1200" b="1">
              <a:solidFill>
                <a:srgbClr val="333333"/>
              </a:solidFill>
              <a:latin typeface="Lato"/>
              <a:ea typeface="Lato"/>
              <a:cs typeface="Lato"/>
              <a:sym typeface="Lato"/>
            </a:endParaRPr>
          </a:p>
          <a:p>
            <a:pPr marL="457200" lvl="0" indent="-304800" rtl="0">
              <a:spcBef>
                <a:spcPts val="0"/>
              </a:spcBef>
              <a:spcAft>
                <a:spcPts val="995"/>
              </a:spcAft>
              <a:buClr>
                <a:srgbClr val="333333"/>
              </a:buClr>
              <a:buSzPts val="1200"/>
              <a:buFont typeface="Lato"/>
              <a:buChar char="●"/>
            </a:pPr>
            <a:r>
              <a:rPr lang="en" sz="1200" b="1">
                <a:solidFill>
                  <a:srgbClr val="333333"/>
                </a:solidFill>
                <a:latin typeface="Lato"/>
                <a:ea typeface="Lato"/>
                <a:cs typeface="Lato"/>
                <a:sym typeface="Lato"/>
              </a:rPr>
              <a:t>A student involved in both </a:t>
            </a:r>
            <a:r>
              <a:rPr lang="en" sz="1200" b="1" i="1">
                <a:solidFill>
                  <a:srgbClr val="333333"/>
                </a:solidFill>
                <a:latin typeface="Lato"/>
                <a:ea typeface="Lato"/>
                <a:cs typeface="Lato"/>
                <a:sym typeface="Lato"/>
              </a:rPr>
              <a:t>FIRST</a:t>
            </a:r>
            <a:r>
              <a:rPr lang="en" sz="1200" b="1">
                <a:solidFill>
                  <a:srgbClr val="333333"/>
                </a:solidFill>
                <a:latin typeface="Lato"/>
                <a:ea typeface="Lato"/>
                <a:cs typeface="Lato"/>
                <a:sym typeface="Lato"/>
              </a:rPr>
              <a:t> Robotics Competition and </a:t>
            </a:r>
            <a:r>
              <a:rPr lang="en" sz="1200" b="1" i="1">
                <a:solidFill>
                  <a:srgbClr val="333333"/>
                </a:solidFill>
                <a:latin typeface="Lato"/>
                <a:ea typeface="Lato"/>
                <a:cs typeface="Lato"/>
                <a:sym typeface="Lato"/>
              </a:rPr>
              <a:t>FIRST</a:t>
            </a:r>
            <a:r>
              <a:rPr lang="en" sz="1200" b="1">
                <a:solidFill>
                  <a:srgbClr val="333333"/>
                </a:solidFill>
                <a:latin typeface="Lato"/>
                <a:ea typeface="Lato"/>
                <a:cs typeface="Lato"/>
                <a:sym typeface="Lato"/>
              </a:rPr>
              <a:t> Tech Challenge is eligible to be nominated for both programs for the Dean’s List Award in their State’s/region program. However, the Coach or Mentor writing the nomination should focus the essay on the student’s accomplishments in the program in which they are being nominated. If the student is being nominated in each, the Coach/Mentor should adjust the content of each essay to each program.</a:t>
            </a:r>
            <a:endParaRPr sz="1200" b="1">
              <a:latin typeface="Lato"/>
              <a:ea typeface="Lato"/>
              <a:cs typeface="Lato"/>
              <a:sym typeface="Lato"/>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2100" rtl="0">
              <a:lnSpc>
                <a:spcPct val="115000"/>
              </a:lnSpc>
              <a:spcBef>
                <a:spcPts val="0"/>
              </a:spcBef>
              <a:spcAft>
                <a:spcPts val="0"/>
              </a:spcAft>
              <a:buClr>
                <a:srgbClr val="000000"/>
              </a:buClr>
              <a:buSzPts val="1000"/>
              <a:buFont typeface="Lato"/>
              <a:buAutoNum type="arabicPeriod"/>
            </a:pPr>
            <a:r>
              <a:rPr lang="en" sz="1000" b="1">
                <a:latin typeface="Lato"/>
                <a:ea typeface="Lato"/>
                <a:cs typeface="Lato"/>
                <a:sym typeface="Lato"/>
              </a:rPr>
              <a:t>Team picks 1 or 2 candidates</a:t>
            </a:r>
            <a:endParaRPr sz="1000" b="1">
              <a:latin typeface="Lato"/>
              <a:ea typeface="Lato"/>
              <a:cs typeface="Lato"/>
              <a:sym typeface="Lato"/>
            </a:endParaRPr>
          </a:p>
          <a:p>
            <a:pPr marL="457200" lvl="0" indent="-292100" rtl="0">
              <a:lnSpc>
                <a:spcPct val="115000"/>
              </a:lnSpc>
              <a:spcBef>
                <a:spcPts val="0"/>
              </a:spcBef>
              <a:spcAft>
                <a:spcPts val="0"/>
              </a:spcAft>
              <a:buClr>
                <a:srgbClr val="000000"/>
              </a:buClr>
              <a:buSzPts val="1000"/>
              <a:buFont typeface="Lato"/>
              <a:buAutoNum type="arabicPeriod"/>
            </a:pPr>
            <a:r>
              <a:rPr lang="en" sz="1000" b="1">
                <a:latin typeface="Lato"/>
                <a:ea typeface="Lato"/>
                <a:cs typeface="Lato"/>
                <a:sym typeface="Lato"/>
              </a:rPr>
              <a:t>Mentor writes submission and enters into the online portal. The student then becomes a “Dean’s List Semi-Finalist”. </a:t>
            </a:r>
            <a:endParaRPr sz="1000" b="1">
              <a:latin typeface="Lato"/>
              <a:ea typeface="Lato"/>
              <a:cs typeface="Lato"/>
              <a:sym typeface="Lato"/>
            </a:endParaRPr>
          </a:p>
          <a:p>
            <a:pPr marL="457200" lvl="0" indent="-292100" rtl="0">
              <a:lnSpc>
                <a:spcPct val="115000"/>
              </a:lnSpc>
              <a:spcBef>
                <a:spcPts val="0"/>
              </a:spcBef>
              <a:spcAft>
                <a:spcPts val="0"/>
              </a:spcAft>
              <a:buClr>
                <a:srgbClr val="000000"/>
              </a:buClr>
              <a:buSzPts val="1000"/>
              <a:buFont typeface="Lato"/>
              <a:buAutoNum type="arabicPeriod"/>
            </a:pPr>
            <a:r>
              <a:rPr lang="en" sz="1000" b="1">
                <a:latin typeface="Lato"/>
                <a:ea typeface="Lato"/>
                <a:cs typeface="Lato"/>
                <a:sym typeface="Lato"/>
              </a:rPr>
              <a:t>DL  Semi-Finalist is assigned a location for an interview. Not all FIRST Chesapeake District events will offer a DLI. The Dean’s List Manager will work with the Semi-Finalist to figure out a back-up plan if they cannot attend one of the events - usually a Skype interview. Mentors who nominated student(s) for the Dean's List Award will be contacted by their districts Dean’s List Manager to inform them at which event the student(s) will be interviewed. If two students are nominated on a team, both will be interviewed at the same event.</a:t>
            </a:r>
            <a:endParaRPr sz="1000" b="1">
              <a:latin typeface="Lato"/>
              <a:ea typeface="Lato"/>
              <a:cs typeface="Lato"/>
              <a:sym typeface="Lato"/>
            </a:endParaRPr>
          </a:p>
          <a:p>
            <a:pPr marL="457200" lvl="0" indent="-292100" rtl="0">
              <a:lnSpc>
                <a:spcPct val="115000"/>
              </a:lnSpc>
              <a:spcBef>
                <a:spcPts val="0"/>
              </a:spcBef>
              <a:spcAft>
                <a:spcPts val="0"/>
              </a:spcAft>
              <a:buClr>
                <a:srgbClr val="000000"/>
              </a:buClr>
              <a:buSzPts val="1000"/>
              <a:buFont typeface="Lato"/>
              <a:buAutoNum type="arabicPeriod"/>
            </a:pPr>
            <a:r>
              <a:rPr lang="en" sz="1000" b="1">
                <a:latin typeface="Lato"/>
                <a:ea typeface="Lato"/>
                <a:cs typeface="Lato"/>
                <a:sym typeface="Lato"/>
              </a:rPr>
              <a:t>In 2018 - the DLI time was assigned before event. The time can be rearranged on-site if conflict.</a:t>
            </a:r>
            <a:endParaRPr sz="1000" b="1">
              <a:latin typeface="Lato"/>
              <a:ea typeface="Lato"/>
              <a:cs typeface="Lato"/>
              <a:sym typeface="Lato"/>
            </a:endParaRPr>
          </a:p>
          <a:p>
            <a:pPr marL="457200" lvl="0" indent="-292100" rtl="0">
              <a:lnSpc>
                <a:spcPct val="115000"/>
              </a:lnSpc>
              <a:spcBef>
                <a:spcPts val="0"/>
              </a:spcBef>
              <a:spcAft>
                <a:spcPts val="0"/>
              </a:spcAft>
              <a:buClr>
                <a:srgbClr val="000000"/>
              </a:buClr>
              <a:buSzPts val="1000"/>
              <a:buFont typeface="Lato"/>
              <a:buAutoNum type="arabicPeriod"/>
            </a:pPr>
            <a:r>
              <a:rPr lang="en" sz="1000" b="1">
                <a:latin typeface="Lato"/>
                <a:ea typeface="Lato"/>
                <a:cs typeface="Lato"/>
                <a:sym typeface="Lato"/>
              </a:rPr>
              <a:t>7-minute interview.</a:t>
            </a:r>
            <a:endParaRPr sz="1000" b="1">
              <a:latin typeface="Lato"/>
              <a:ea typeface="Lato"/>
              <a:cs typeface="Lato"/>
              <a:sym typeface="Lato"/>
            </a:endParaRPr>
          </a:p>
          <a:p>
            <a:pPr marL="457200" lvl="0" indent="-292100" rtl="0">
              <a:lnSpc>
                <a:spcPct val="115000"/>
              </a:lnSpc>
              <a:spcBef>
                <a:spcPts val="0"/>
              </a:spcBef>
              <a:spcAft>
                <a:spcPts val="0"/>
              </a:spcAft>
              <a:buClr>
                <a:srgbClr val="000000"/>
              </a:buClr>
              <a:buSzPts val="1000"/>
              <a:buFont typeface="Lato"/>
              <a:buAutoNum type="arabicPeriod"/>
            </a:pPr>
            <a:r>
              <a:rPr lang="en" sz="1000" b="1">
                <a:latin typeface="Lato"/>
                <a:ea typeface="Lato"/>
                <a:cs typeface="Lato"/>
                <a:sym typeface="Lato"/>
              </a:rPr>
              <a:t>In 2018 - a small percentage from each District qualifiers advanced to District CMP for a re-interview. The qualifier DL judges wrote an advancing nomination based on their interview  which was paired with the mentor submission going into District CMP.  At the District Championship the mentor submission and DL judge write-up of CMP  interview were used to advance 4 students  as “DL Finalists” to World Championship in Detroit.</a:t>
            </a:r>
            <a:endParaRPr sz="1000" b="1">
              <a:latin typeface="Lato"/>
              <a:ea typeface="Lato"/>
              <a:cs typeface="Lato"/>
              <a:sym typeface="Lato"/>
            </a:endParaRPr>
          </a:p>
          <a:p>
            <a:pPr marL="457200" lvl="0" indent="-292100" rtl="0">
              <a:lnSpc>
                <a:spcPct val="115000"/>
              </a:lnSpc>
              <a:spcBef>
                <a:spcPts val="0"/>
              </a:spcBef>
              <a:spcAft>
                <a:spcPts val="0"/>
              </a:spcAft>
              <a:buClr>
                <a:srgbClr val="000000"/>
              </a:buClr>
              <a:buSzPts val="1000"/>
              <a:buFont typeface="Lato"/>
              <a:buAutoNum type="arabicPeriod"/>
            </a:pPr>
            <a:r>
              <a:rPr lang="en" sz="1000" b="1">
                <a:latin typeface="Lato"/>
                <a:ea typeface="Lato"/>
                <a:cs typeface="Lato"/>
                <a:sym typeface="Lato"/>
              </a:rPr>
              <a:t>There is no interview in Detroit. The 10 “DL Winners” at World CMP were chosen based on Mentor submission and write-up from Regional or  District CMP judges.</a:t>
            </a:r>
            <a:endParaRPr sz="1000" b="1">
              <a:latin typeface="Lato"/>
              <a:ea typeface="Lato"/>
              <a:cs typeface="Lato"/>
              <a:sym typeface="Lato"/>
            </a:endParaRPr>
          </a:p>
          <a:p>
            <a:pPr marL="0" lvl="0" indent="0">
              <a:spcBef>
                <a:spcPts val="1600"/>
              </a:spcBef>
              <a:spcAft>
                <a:spcPts val="0"/>
              </a:spcAft>
              <a:buNone/>
            </a:pPr>
            <a:endParaRPr sz="1000">
              <a:latin typeface="Lato"/>
              <a:ea typeface="Lato"/>
              <a:cs typeface="Lato"/>
              <a:sym typeface="Lato"/>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04800" rtl="0">
              <a:spcBef>
                <a:spcPts val="995"/>
              </a:spcBef>
              <a:spcAft>
                <a:spcPts val="0"/>
              </a:spcAft>
              <a:buClr>
                <a:srgbClr val="333333"/>
              </a:buClr>
              <a:buSzPts val="1200"/>
              <a:buFont typeface="Lato"/>
              <a:buChar char="●"/>
            </a:pPr>
            <a:r>
              <a:rPr lang="en" sz="1200" b="1">
                <a:solidFill>
                  <a:srgbClr val="333333"/>
                </a:solidFill>
                <a:latin typeface="Lato"/>
                <a:ea typeface="Lato"/>
                <a:cs typeface="Lato"/>
                <a:sym typeface="Lato"/>
              </a:rPr>
              <a:t>It Is not necessary to include the student’s activities outside of </a:t>
            </a:r>
            <a:r>
              <a:rPr lang="en" sz="1200" b="1" i="1">
                <a:solidFill>
                  <a:srgbClr val="333333"/>
                </a:solidFill>
                <a:latin typeface="Lato"/>
                <a:ea typeface="Lato"/>
                <a:cs typeface="Lato"/>
                <a:sym typeface="Lato"/>
              </a:rPr>
              <a:t>FIRST</a:t>
            </a:r>
            <a:r>
              <a:rPr lang="en" sz="1200" b="1">
                <a:solidFill>
                  <a:srgbClr val="333333"/>
                </a:solidFill>
                <a:latin typeface="Lato"/>
                <a:ea typeface="Lato"/>
                <a:cs typeface="Lato"/>
                <a:sym typeface="Lato"/>
              </a:rPr>
              <a:t>; focus on </a:t>
            </a:r>
            <a:r>
              <a:rPr lang="en" sz="1200" b="1" i="1">
                <a:solidFill>
                  <a:srgbClr val="333333"/>
                </a:solidFill>
                <a:latin typeface="Lato"/>
                <a:ea typeface="Lato"/>
                <a:cs typeface="Lato"/>
                <a:sym typeface="Lato"/>
              </a:rPr>
              <a:t>FIRST</a:t>
            </a:r>
            <a:r>
              <a:rPr lang="en" sz="1200" b="1">
                <a:solidFill>
                  <a:srgbClr val="333333"/>
                </a:solidFill>
                <a:latin typeface="Lato"/>
                <a:ea typeface="Lato"/>
                <a:cs typeface="Lato"/>
                <a:sym typeface="Lato"/>
              </a:rPr>
              <a:t> related activities</a:t>
            </a:r>
            <a:endParaRPr sz="1200" b="1">
              <a:solidFill>
                <a:srgbClr val="333333"/>
              </a:solidFill>
              <a:latin typeface="Lato"/>
              <a:ea typeface="Lato"/>
              <a:cs typeface="Lato"/>
              <a:sym typeface="Lato"/>
            </a:endParaRPr>
          </a:p>
          <a:p>
            <a:pPr marL="457200" lvl="0" indent="-304800" rtl="0">
              <a:spcBef>
                <a:spcPts val="0"/>
              </a:spcBef>
              <a:spcAft>
                <a:spcPts val="0"/>
              </a:spcAft>
              <a:buClr>
                <a:srgbClr val="333333"/>
              </a:buClr>
              <a:buSzPts val="1200"/>
              <a:buFont typeface="Lato"/>
              <a:buChar char="●"/>
            </a:pPr>
            <a:r>
              <a:rPr lang="en" sz="1200" b="1">
                <a:solidFill>
                  <a:srgbClr val="333333"/>
                </a:solidFill>
                <a:latin typeface="Lato"/>
                <a:ea typeface="Lato"/>
                <a:cs typeface="Lato"/>
                <a:sym typeface="Lato"/>
              </a:rPr>
              <a:t>How are they a leader?</a:t>
            </a:r>
            <a:endParaRPr sz="1200" b="1">
              <a:solidFill>
                <a:srgbClr val="333333"/>
              </a:solidFill>
              <a:latin typeface="Lato"/>
              <a:ea typeface="Lato"/>
              <a:cs typeface="Lato"/>
              <a:sym typeface="Lato"/>
            </a:endParaRPr>
          </a:p>
          <a:p>
            <a:pPr marL="457200" lvl="0" indent="-304800" rtl="0">
              <a:spcBef>
                <a:spcPts val="0"/>
              </a:spcBef>
              <a:spcAft>
                <a:spcPts val="0"/>
              </a:spcAft>
              <a:buClr>
                <a:srgbClr val="333333"/>
              </a:buClr>
              <a:buSzPts val="1200"/>
              <a:buFont typeface="Lato"/>
              <a:buChar char="●"/>
            </a:pPr>
            <a:r>
              <a:rPr lang="en" sz="1200" b="1">
                <a:solidFill>
                  <a:srgbClr val="333333"/>
                </a:solidFill>
                <a:latin typeface="Lato"/>
                <a:ea typeface="Lato"/>
                <a:cs typeface="Lato"/>
                <a:sym typeface="Lato"/>
              </a:rPr>
              <a:t>How do they motivate and lead fellow team members?</a:t>
            </a:r>
            <a:endParaRPr sz="1200" b="1">
              <a:solidFill>
                <a:srgbClr val="333333"/>
              </a:solidFill>
              <a:latin typeface="Lato"/>
              <a:ea typeface="Lato"/>
              <a:cs typeface="Lato"/>
              <a:sym typeface="Lato"/>
            </a:endParaRPr>
          </a:p>
          <a:p>
            <a:pPr marL="457200" lvl="0" indent="-304800" rtl="0">
              <a:spcBef>
                <a:spcPts val="0"/>
              </a:spcBef>
              <a:spcAft>
                <a:spcPts val="0"/>
              </a:spcAft>
              <a:buClr>
                <a:srgbClr val="333333"/>
              </a:buClr>
              <a:buSzPts val="1200"/>
              <a:buFont typeface="Lato"/>
              <a:buChar char="●"/>
            </a:pPr>
            <a:r>
              <a:rPr lang="en" sz="1200" b="1">
                <a:solidFill>
                  <a:srgbClr val="333333"/>
                </a:solidFill>
                <a:latin typeface="Lato"/>
                <a:ea typeface="Lato"/>
                <a:cs typeface="Lato"/>
                <a:sym typeface="Lato"/>
              </a:rPr>
              <a:t>What are the student’s contributions to the Team, whether it is building, programming, leadership, etc.?</a:t>
            </a:r>
            <a:endParaRPr sz="1200" b="1">
              <a:solidFill>
                <a:srgbClr val="333333"/>
              </a:solidFill>
              <a:latin typeface="Lato"/>
              <a:ea typeface="Lato"/>
              <a:cs typeface="Lato"/>
              <a:sym typeface="Lato"/>
            </a:endParaRPr>
          </a:p>
          <a:p>
            <a:pPr marL="457200" lvl="0" indent="-304800" rtl="0">
              <a:spcBef>
                <a:spcPts val="1400"/>
              </a:spcBef>
              <a:spcAft>
                <a:spcPts val="0"/>
              </a:spcAft>
              <a:buClr>
                <a:srgbClr val="333333"/>
              </a:buClr>
              <a:buSzPts val="1200"/>
              <a:buFont typeface="Lato"/>
              <a:buChar char="●"/>
            </a:pPr>
            <a:r>
              <a:rPr lang="en" sz="1200" b="1">
                <a:solidFill>
                  <a:srgbClr val="333333"/>
                </a:solidFill>
                <a:latin typeface="Lato"/>
                <a:ea typeface="Lato"/>
                <a:cs typeface="Lato"/>
                <a:sym typeface="Lato"/>
              </a:rPr>
              <a:t>How have they helped increase the awareness of </a:t>
            </a:r>
            <a:r>
              <a:rPr lang="en" sz="1200" b="1" i="1">
                <a:solidFill>
                  <a:srgbClr val="333333"/>
                </a:solidFill>
                <a:latin typeface="Lato"/>
                <a:ea typeface="Lato"/>
                <a:cs typeface="Lato"/>
                <a:sym typeface="Lato"/>
              </a:rPr>
              <a:t>FIRST </a:t>
            </a:r>
            <a:r>
              <a:rPr lang="en" sz="1200" b="1">
                <a:solidFill>
                  <a:srgbClr val="333333"/>
                </a:solidFill>
                <a:latin typeface="Lato"/>
                <a:ea typeface="Lato"/>
                <a:cs typeface="Lato"/>
                <a:sym typeface="Lato"/>
              </a:rPr>
              <a:t>in their school and community.</a:t>
            </a:r>
            <a:endParaRPr sz="1200" b="1">
              <a:solidFill>
                <a:srgbClr val="333333"/>
              </a:solidFill>
              <a:latin typeface="Lato"/>
              <a:ea typeface="Lato"/>
              <a:cs typeface="Lato"/>
              <a:sym typeface="Lato"/>
            </a:endParaRPr>
          </a:p>
          <a:p>
            <a:pPr marL="457200" lvl="0" indent="-304800" rtl="0">
              <a:spcBef>
                <a:spcPts val="1400"/>
              </a:spcBef>
              <a:spcAft>
                <a:spcPts val="0"/>
              </a:spcAft>
              <a:buClr>
                <a:srgbClr val="333333"/>
              </a:buClr>
              <a:buSzPts val="1200"/>
              <a:buFont typeface="Lato"/>
              <a:buChar char="●"/>
            </a:pPr>
            <a:r>
              <a:rPr lang="en" sz="1200" b="1">
                <a:solidFill>
                  <a:srgbClr val="333333"/>
                </a:solidFill>
                <a:latin typeface="Lato"/>
                <a:ea typeface="Lato"/>
                <a:cs typeface="Lato"/>
                <a:sym typeface="Lato"/>
              </a:rPr>
              <a:t>Describe the students interest and passion that demonstrates their long-term commitment to </a:t>
            </a:r>
            <a:r>
              <a:rPr lang="en" sz="1200" b="1" i="1">
                <a:solidFill>
                  <a:srgbClr val="333333"/>
                </a:solidFill>
                <a:latin typeface="Lato"/>
                <a:ea typeface="Lato"/>
                <a:cs typeface="Lato"/>
                <a:sym typeface="Lato"/>
              </a:rPr>
              <a:t>FIRST.</a:t>
            </a:r>
            <a:endParaRPr sz="1200" b="1">
              <a:solidFill>
                <a:srgbClr val="333333"/>
              </a:solidFill>
              <a:latin typeface="Lato"/>
              <a:ea typeface="Lato"/>
              <a:cs typeface="Lato"/>
              <a:sym typeface="Lato"/>
            </a:endParaRPr>
          </a:p>
          <a:p>
            <a:pPr marL="457200" lvl="0" indent="-304800" rtl="0">
              <a:spcBef>
                <a:spcPts val="1400"/>
              </a:spcBef>
              <a:spcAft>
                <a:spcPts val="0"/>
              </a:spcAft>
              <a:buClr>
                <a:srgbClr val="333333"/>
              </a:buClr>
              <a:buSzPts val="1200"/>
              <a:buFont typeface="Lato"/>
              <a:buChar char="●"/>
            </a:pPr>
            <a:r>
              <a:rPr lang="en" sz="1200" b="1">
                <a:solidFill>
                  <a:srgbClr val="333333"/>
                </a:solidFill>
                <a:latin typeface="Lato"/>
                <a:ea typeface="Lato"/>
                <a:cs typeface="Lato"/>
                <a:sym typeface="Lato"/>
              </a:rPr>
              <a:t>Describe their technical expertise.</a:t>
            </a:r>
            <a:endParaRPr sz="1200" b="1">
              <a:solidFill>
                <a:srgbClr val="333333"/>
              </a:solidFill>
              <a:latin typeface="Lato"/>
              <a:ea typeface="Lato"/>
              <a:cs typeface="Lato"/>
              <a:sym typeface="Lato"/>
            </a:endParaRPr>
          </a:p>
          <a:p>
            <a:pPr marL="457200" lvl="0" indent="-304800" rtl="0">
              <a:spcBef>
                <a:spcPts val="0"/>
              </a:spcBef>
              <a:spcAft>
                <a:spcPts val="0"/>
              </a:spcAft>
              <a:buClr>
                <a:srgbClr val="333333"/>
              </a:buClr>
              <a:buSzPts val="1200"/>
              <a:buFont typeface="Lato"/>
              <a:buChar char="●"/>
            </a:pPr>
            <a:r>
              <a:rPr lang="en" sz="1200" b="1">
                <a:solidFill>
                  <a:srgbClr val="333333"/>
                </a:solidFill>
                <a:latin typeface="Lato"/>
                <a:ea typeface="Lato"/>
                <a:cs typeface="Lato"/>
                <a:sym typeface="Lato"/>
              </a:rPr>
              <a:t>Describe their entrepreneurship and creativity.</a:t>
            </a:r>
            <a:endParaRPr sz="1200" b="1">
              <a:solidFill>
                <a:srgbClr val="333333"/>
              </a:solidFill>
              <a:latin typeface="Lato"/>
              <a:ea typeface="Lato"/>
              <a:cs typeface="Lato"/>
              <a:sym typeface="Lato"/>
            </a:endParaRPr>
          </a:p>
          <a:p>
            <a:pPr marL="0" lvl="0" indent="0" rtl="0">
              <a:spcBef>
                <a:spcPts val="0"/>
              </a:spcBef>
              <a:spcAft>
                <a:spcPts val="1400"/>
              </a:spcAft>
              <a:buNone/>
            </a:pPr>
            <a:endParaRPr sz="1200" b="1">
              <a:latin typeface="Lato"/>
              <a:ea typeface="Lato"/>
              <a:cs typeface="Lato"/>
              <a:sym typeface="Lato"/>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405"/>
              </a:spcBef>
              <a:spcAft>
                <a:spcPts val="0"/>
              </a:spcAft>
              <a:buNone/>
            </a:pPr>
            <a:r>
              <a:rPr lang="en" sz="1200" b="1">
                <a:solidFill>
                  <a:srgbClr val="333333"/>
                </a:solidFill>
                <a:latin typeface="Lato"/>
                <a:ea typeface="Lato"/>
                <a:cs typeface="Lato"/>
                <a:sym typeface="Lato"/>
              </a:rPr>
              <a:t>Who submits the essay?</a:t>
            </a:r>
            <a:endParaRPr sz="1200" b="1">
              <a:solidFill>
                <a:srgbClr val="333333"/>
              </a:solidFill>
              <a:latin typeface="Lato"/>
              <a:ea typeface="Lato"/>
              <a:cs typeface="Lato"/>
              <a:sym typeface="Lato"/>
            </a:endParaRPr>
          </a:p>
          <a:p>
            <a:pPr marL="457200" lvl="0" indent="-304800" rtl="0">
              <a:spcBef>
                <a:spcPts val="995"/>
              </a:spcBef>
              <a:spcAft>
                <a:spcPts val="0"/>
              </a:spcAft>
              <a:buClr>
                <a:srgbClr val="333333"/>
              </a:buClr>
              <a:buSzPts val="1200"/>
              <a:buFont typeface="Lato"/>
              <a:buChar char="●"/>
            </a:pPr>
            <a:r>
              <a:rPr lang="en" sz="1200" b="1">
                <a:solidFill>
                  <a:srgbClr val="333333"/>
                </a:solidFill>
                <a:latin typeface="Lato"/>
                <a:ea typeface="Lato"/>
                <a:cs typeface="Lato"/>
                <a:sym typeface="Lato"/>
              </a:rPr>
              <a:t>Any team mentor or coach designated as an Awards Submitter must submit the nomination essay in the Team Registration System. Note: The Mentor/Coach Award Submitter role is new for 2017.</a:t>
            </a:r>
            <a:endParaRPr sz="1200" b="1">
              <a:solidFill>
                <a:srgbClr val="333333"/>
              </a:solidFill>
              <a:latin typeface="Lato"/>
              <a:ea typeface="Lato"/>
              <a:cs typeface="Lato"/>
              <a:sym typeface="Lato"/>
            </a:endParaRPr>
          </a:p>
          <a:p>
            <a:pPr marL="457200" lvl="0" indent="-304800" rtl="0">
              <a:spcBef>
                <a:spcPts val="0"/>
              </a:spcBef>
              <a:spcAft>
                <a:spcPts val="995"/>
              </a:spcAft>
              <a:buClr>
                <a:srgbClr val="333333"/>
              </a:buClr>
              <a:buSzPts val="1200"/>
              <a:buFont typeface="Lato"/>
              <a:buChar char="●"/>
            </a:pPr>
            <a:r>
              <a:rPr lang="en" sz="1200" b="1">
                <a:solidFill>
                  <a:srgbClr val="333333"/>
                </a:solidFill>
                <a:latin typeface="Lato"/>
                <a:ea typeface="Lato"/>
                <a:cs typeface="Lato"/>
                <a:sym typeface="Lato"/>
              </a:rPr>
              <a:t>If Lead Coach/Mentor 1 &amp;/or Lead Coach/Mentor 2 are related to one of the nominees, they must invite another mentor, who has passed the YPP screening, to be the Award Submitter and submit the nomination essay(s). </a:t>
            </a:r>
            <a:endParaRPr sz="1200" b="1">
              <a:latin typeface="Lato"/>
              <a:ea typeface="Lato"/>
              <a:cs typeface="Lato"/>
              <a:sym typeface="Lato"/>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04800" rtl="0">
              <a:spcBef>
                <a:spcPts val="995"/>
              </a:spcBef>
              <a:spcAft>
                <a:spcPts val="0"/>
              </a:spcAft>
              <a:buClr>
                <a:srgbClr val="333333"/>
              </a:buClr>
              <a:buSzPts val="1200"/>
              <a:buFont typeface="Lato"/>
              <a:buChar char="●"/>
            </a:pPr>
            <a:r>
              <a:rPr lang="en" sz="1200" b="1">
                <a:solidFill>
                  <a:srgbClr val="333333"/>
                </a:solidFill>
                <a:latin typeface="Lato"/>
                <a:ea typeface="Lato"/>
                <a:cs typeface="Lato"/>
                <a:sym typeface="Lato"/>
              </a:rPr>
              <a:t>The student &amp; their parent/guardian will receive an email confirming their nomination after the submissions close. It will include a copy of the essay submitted.</a:t>
            </a:r>
            <a:endParaRPr sz="1200" b="1">
              <a:solidFill>
                <a:srgbClr val="333333"/>
              </a:solidFill>
              <a:latin typeface="Lato"/>
              <a:ea typeface="Lato"/>
              <a:cs typeface="Lato"/>
              <a:sym typeface="Lato"/>
            </a:endParaRPr>
          </a:p>
          <a:p>
            <a:pPr marL="457200" lvl="0" indent="-304800" rtl="0">
              <a:spcBef>
                <a:spcPts val="0"/>
              </a:spcBef>
              <a:spcAft>
                <a:spcPts val="0"/>
              </a:spcAft>
              <a:buClr>
                <a:srgbClr val="333333"/>
              </a:buClr>
              <a:buSzPts val="1200"/>
              <a:buFont typeface="Lato"/>
              <a:buChar char="●"/>
            </a:pPr>
            <a:r>
              <a:rPr lang="en" sz="1200" b="1">
                <a:solidFill>
                  <a:srgbClr val="333333"/>
                </a:solidFill>
                <a:latin typeface="Lato"/>
                <a:ea typeface="Lato"/>
                <a:cs typeface="Lato"/>
                <a:sym typeface="Lato"/>
              </a:rPr>
              <a:t>District judges conducting the interviews will read the essays prior to meeting the students.</a:t>
            </a:r>
            <a:endParaRPr sz="1200" b="1">
              <a:solidFill>
                <a:srgbClr val="333333"/>
              </a:solidFill>
              <a:latin typeface="Lato"/>
              <a:ea typeface="Lato"/>
              <a:cs typeface="Lato"/>
              <a:sym typeface="Lato"/>
            </a:endParaRPr>
          </a:p>
          <a:p>
            <a:pPr marL="457200" lvl="0" indent="-304800" rtl="0">
              <a:spcBef>
                <a:spcPts val="0"/>
              </a:spcBef>
              <a:spcAft>
                <a:spcPts val="995"/>
              </a:spcAft>
              <a:buClr>
                <a:srgbClr val="333333"/>
              </a:buClr>
              <a:buSzPts val="1200"/>
              <a:buFont typeface="Lato"/>
              <a:buChar char="●"/>
            </a:pPr>
            <a:r>
              <a:rPr lang="en" sz="1200" b="1">
                <a:solidFill>
                  <a:srgbClr val="333333"/>
                </a:solidFill>
                <a:latin typeface="Lato"/>
                <a:ea typeface="Lato"/>
                <a:cs typeface="Lato"/>
                <a:sym typeface="Lato"/>
              </a:rPr>
              <a:t>Dean’s List Award World Championship Selection Committee will read the initial mentor submission essay of every Finalist, as well as interview notes provided by the regional and district judges.</a:t>
            </a:r>
            <a:endParaRPr sz="1200" b="1">
              <a:latin typeface="Lato"/>
              <a:ea typeface="Lato"/>
              <a:cs typeface="Lato"/>
              <a:sym typeface="Lato"/>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1" name="Shape 14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04800" rtl="0">
              <a:lnSpc>
                <a:spcPct val="115000"/>
              </a:lnSpc>
              <a:spcBef>
                <a:spcPts val="0"/>
              </a:spcBef>
              <a:spcAft>
                <a:spcPts val="0"/>
              </a:spcAft>
              <a:buClr>
                <a:srgbClr val="000000"/>
              </a:buClr>
              <a:buSzPts val="1200"/>
              <a:buFont typeface="Lato"/>
              <a:buChar char="●"/>
            </a:pPr>
            <a:r>
              <a:rPr lang="en" sz="1200" b="1">
                <a:latin typeface="Lato"/>
                <a:ea typeface="Lato"/>
                <a:cs typeface="Lato"/>
                <a:sym typeface="Lato"/>
              </a:rPr>
              <a:t>Students don’t need to dress up as they would for other interviews. Fine to come “as they are.”</a:t>
            </a:r>
            <a:endParaRPr sz="1200" b="1">
              <a:latin typeface="Lato"/>
              <a:ea typeface="Lato"/>
              <a:cs typeface="Lato"/>
              <a:sym typeface="Lato"/>
            </a:endParaRPr>
          </a:p>
          <a:p>
            <a:pPr marL="457200" lvl="0" indent="-304800" rtl="0">
              <a:lnSpc>
                <a:spcPct val="115000"/>
              </a:lnSpc>
              <a:spcBef>
                <a:spcPts val="0"/>
              </a:spcBef>
              <a:spcAft>
                <a:spcPts val="0"/>
              </a:spcAft>
              <a:buClr>
                <a:srgbClr val="000000"/>
              </a:buClr>
              <a:buSzPts val="1200"/>
              <a:buFont typeface="Lato"/>
              <a:buChar char="●"/>
            </a:pPr>
            <a:r>
              <a:rPr lang="en" sz="1200" b="1">
                <a:latin typeface="Lato"/>
                <a:ea typeface="Lato"/>
                <a:cs typeface="Lato"/>
                <a:sym typeface="Lato"/>
              </a:rPr>
              <a:t>Interview only lasts 7 minutes and will be timed.</a:t>
            </a:r>
            <a:endParaRPr sz="1200" b="1">
              <a:latin typeface="Lato"/>
              <a:ea typeface="Lato"/>
              <a:cs typeface="Lato"/>
              <a:sym typeface="Lato"/>
            </a:endParaRPr>
          </a:p>
          <a:p>
            <a:pPr marL="457200" lvl="0" indent="-304800" rtl="0">
              <a:lnSpc>
                <a:spcPct val="115000"/>
              </a:lnSpc>
              <a:spcBef>
                <a:spcPts val="0"/>
              </a:spcBef>
              <a:spcAft>
                <a:spcPts val="0"/>
              </a:spcAft>
              <a:buClr>
                <a:srgbClr val="000000"/>
              </a:buClr>
              <a:buSzPts val="1200"/>
              <a:buFont typeface="Lato"/>
              <a:buChar char="●"/>
            </a:pPr>
            <a:r>
              <a:rPr lang="en" sz="1200" b="1">
                <a:latin typeface="Lato"/>
                <a:ea typeface="Lato"/>
                <a:cs typeface="Lato"/>
                <a:sym typeface="Lato"/>
              </a:rPr>
              <a:t>Interview may elaborate on something mentioned in the mentor submission or may include brand new topics.</a:t>
            </a:r>
            <a:endParaRPr sz="1200" b="1">
              <a:latin typeface="Lato"/>
              <a:ea typeface="Lato"/>
              <a:cs typeface="Lato"/>
              <a:sym typeface="Lato"/>
            </a:endParaRPr>
          </a:p>
          <a:p>
            <a:pPr marL="457200" lvl="0" indent="-304800" rtl="0">
              <a:lnSpc>
                <a:spcPct val="115000"/>
              </a:lnSpc>
              <a:spcBef>
                <a:spcPts val="0"/>
              </a:spcBef>
              <a:spcAft>
                <a:spcPts val="0"/>
              </a:spcAft>
              <a:buClr>
                <a:srgbClr val="000000"/>
              </a:buClr>
              <a:buSzPts val="1200"/>
              <a:buFont typeface="Lato"/>
              <a:buChar char="●"/>
            </a:pPr>
            <a:r>
              <a:rPr lang="en" sz="1200" b="1">
                <a:latin typeface="Lato"/>
                <a:ea typeface="Lato"/>
                <a:cs typeface="Lato"/>
                <a:sym typeface="Lato"/>
              </a:rPr>
              <a:t>Interview should allow time for judges to ask question. Best if student does not fill the time with a rehearsed “speech”.  Let the judges guide the questions. </a:t>
            </a:r>
            <a:endParaRPr sz="1200" b="1"/>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9"/>
        <p:cNvGrpSpPr/>
        <p:nvPr/>
      </p:nvGrpSpPr>
      <p:grpSpPr>
        <a:xfrm>
          <a:off x="0" y="0"/>
          <a:ext cx="0" cy="0"/>
          <a:chOff x="0" y="0"/>
          <a:chExt cx="0" cy="0"/>
        </a:xfrm>
      </p:grpSpPr>
      <p:sp>
        <p:nvSpPr>
          <p:cNvPr id="10" name="Shape 10"/>
          <p:cNvSpPr/>
          <p:nvPr/>
        </p:nvSpPr>
        <p:spPr>
          <a:xfrm>
            <a:off x="0" y="0"/>
            <a:ext cx="9144000" cy="487800"/>
          </a:xfrm>
          <a:prstGeom prst="rect">
            <a:avLst/>
          </a:prstGeom>
          <a:solidFill>
            <a:schemeClr val="l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1" name="Shape 11"/>
          <p:cNvGrpSpPr/>
          <p:nvPr/>
        </p:nvGrpSpPr>
        <p:grpSpPr>
          <a:xfrm>
            <a:off x="830392" y="1191256"/>
            <a:ext cx="745763" cy="45826"/>
            <a:chOff x="4580561" y="2589004"/>
            <a:chExt cx="1064464" cy="25200"/>
          </a:xfrm>
        </p:grpSpPr>
        <p:sp>
          <p:nvSpPr>
            <p:cNvPr id="12" name="Shape 12"/>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13"/>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4" name="Shape 14"/>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a:endParaRPr/>
          </a:p>
        </p:txBody>
      </p:sp>
      <p:sp>
        <p:nvSpPr>
          <p:cNvPr id="15" name="Shape 15"/>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6" name="Shape 16"/>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73"/>
        <p:cNvGrpSpPr/>
        <p:nvPr/>
      </p:nvGrpSpPr>
      <p:grpSpPr>
        <a:xfrm>
          <a:off x="0" y="0"/>
          <a:ext cx="0" cy="0"/>
          <a:chOff x="0" y="0"/>
          <a:chExt cx="0" cy="0"/>
        </a:xfrm>
      </p:grpSpPr>
      <p:grpSp>
        <p:nvGrpSpPr>
          <p:cNvPr id="74" name="Shape 74"/>
          <p:cNvGrpSpPr/>
          <p:nvPr/>
        </p:nvGrpSpPr>
        <p:grpSpPr>
          <a:xfrm>
            <a:off x="830392" y="4169130"/>
            <a:ext cx="745763" cy="45826"/>
            <a:chOff x="4580561" y="2589004"/>
            <a:chExt cx="1064464" cy="25200"/>
          </a:xfrm>
        </p:grpSpPr>
        <p:sp>
          <p:nvSpPr>
            <p:cNvPr id="75" name="Shape 75"/>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6" name="Shape 76"/>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77" name="Shape 77"/>
          <p:cNvSpPr txBox="1">
            <a:spLocks noGrp="1"/>
          </p:cNvSpPr>
          <p:nvPr>
            <p:ph type="title" hasCustomPrompt="1"/>
          </p:nvPr>
        </p:nvSpPr>
        <p:spPr>
          <a:xfrm>
            <a:off x="729450" y="733950"/>
            <a:ext cx="7688400" cy="1244700"/>
          </a:xfrm>
          <a:prstGeom prst="rect">
            <a:avLst/>
          </a:prstGeom>
        </p:spPr>
        <p:txBody>
          <a:bodyPr spcFirstLastPara="1" wrap="square" lIns="91425" tIns="91425" rIns="91425" bIns="91425" anchor="t" anchorCtr="0"/>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Shape 78"/>
          <p:cNvSpPr txBox="1">
            <a:spLocks noGrp="1"/>
          </p:cNvSpPr>
          <p:nvPr>
            <p:ph type="body" idx="1"/>
          </p:nvPr>
        </p:nvSpPr>
        <p:spPr>
          <a:xfrm>
            <a:off x="729450" y="2272888"/>
            <a:ext cx="7688400" cy="1580400"/>
          </a:xfrm>
          <a:prstGeom prst="rect">
            <a:avLst/>
          </a:prstGeom>
        </p:spPr>
        <p:txBody>
          <a:bodyPr spcFirstLastPara="1" wrap="square" lIns="91425" tIns="91425" rIns="91425" bIns="91425" anchor="t" anchorCtr="0"/>
          <a:lstStyle>
            <a:lvl1pPr marL="457200" lvl="0" indent="-311150">
              <a:spcBef>
                <a:spcPts val="0"/>
              </a:spcBef>
              <a:spcAft>
                <a:spcPts val="0"/>
              </a:spcAft>
              <a:buClr>
                <a:schemeClr val="lt1"/>
              </a:buClr>
              <a:buSzPts val="1300"/>
              <a:buChar char="●"/>
              <a:defRPr>
                <a:solidFill>
                  <a:schemeClr val="lt1"/>
                </a:solidFill>
              </a:defRPr>
            </a:lvl1pPr>
            <a:lvl2pPr marL="914400" lvl="1" indent="-298450">
              <a:spcBef>
                <a:spcPts val="1600"/>
              </a:spcBef>
              <a:spcAft>
                <a:spcPts val="0"/>
              </a:spcAft>
              <a:buClr>
                <a:schemeClr val="lt1"/>
              </a:buClr>
              <a:buSzPts val="1100"/>
              <a:buChar char="○"/>
              <a:defRPr>
                <a:solidFill>
                  <a:schemeClr val="lt1"/>
                </a:solidFill>
              </a:defRPr>
            </a:lvl2pPr>
            <a:lvl3pPr marL="1371600" lvl="2" indent="-298450">
              <a:spcBef>
                <a:spcPts val="1600"/>
              </a:spcBef>
              <a:spcAft>
                <a:spcPts val="0"/>
              </a:spcAft>
              <a:buClr>
                <a:schemeClr val="lt1"/>
              </a:buClr>
              <a:buSzPts val="1100"/>
              <a:buChar char="■"/>
              <a:defRPr>
                <a:solidFill>
                  <a:schemeClr val="lt1"/>
                </a:solidFill>
              </a:defRPr>
            </a:lvl3pPr>
            <a:lvl4pPr marL="1828800" lvl="3" indent="-298450">
              <a:spcBef>
                <a:spcPts val="1600"/>
              </a:spcBef>
              <a:spcAft>
                <a:spcPts val="0"/>
              </a:spcAft>
              <a:buClr>
                <a:schemeClr val="lt1"/>
              </a:buClr>
              <a:buSzPts val="1100"/>
              <a:buChar char="●"/>
              <a:defRPr>
                <a:solidFill>
                  <a:schemeClr val="lt1"/>
                </a:solidFill>
              </a:defRPr>
            </a:lvl4pPr>
            <a:lvl5pPr marL="2286000" lvl="4" indent="-298450">
              <a:spcBef>
                <a:spcPts val="1600"/>
              </a:spcBef>
              <a:spcAft>
                <a:spcPts val="0"/>
              </a:spcAft>
              <a:buClr>
                <a:schemeClr val="lt1"/>
              </a:buClr>
              <a:buSzPts val="1100"/>
              <a:buChar char="○"/>
              <a:defRPr>
                <a:solidFill>
                  <a:schemeClr val="lt1"/>
                </a:solidFill>
              </a:defRPr>
            </a:lvl5pPr>
            <a:lvl6pPr marL="2743200" lvl="5" indent="-298450">
              <a:spcBef>
                <a:spcPts val="1600"/>
              </a:spcBef>
              <a:spcAft>
                <a:spcPts val="0"/>
              </a:spcAft>
              <a:buClr>
                <a:schemeClr val="lt1"/>
              </a:buClr>
              <a:buSzPts val="1100"/>
              <a:buChar char="■"/>
              <a:defRPr>
                <a:solidFill>
                  <a:schemeClr val="lt1"/>
                </a:solidFill>
              </a:defRPr>
            </a:lvl6pPr>
            <a:lvl7pPr marL="3200400" lvl="6" indent="-298450">
              <a:spcBef>
                <a:spcPts val="1600"/>
              </a:spcBef>
              <a:spcAft>
                <a:spcPts val="0"/>
              </a:spcAft>
              <a:buClr>
                <a:schemeClr val="lt1"/>
              </a:buClr>
              <a:buSzPts val="1100"/>
              <a:buChar char="●"/>
              <a:defRPr>
                <a:solidFill>
                  <a:schemeClr val="lt1"/>
                </a:solidFill>
              </a:defRPr>
            </a:lvl7pPr>
            <a:lvl8pPr marL="3657600" lvl="7" indent="-298450">
              <a:spcBef>
                <a:spcPts val="1600"/>
              </a:spcBef>
              <a:spcAft>
                <a:spcPts val="0"/>
              </a:spcAft>
              <a:buClr>
                <a:schemeClr val="lt1"/>
              </a:buClr>
              <a:buSzPts val="1100"/>
              <a:buChar char="○"/>
              <a:defRPr>
                <a:solidFill>
                  <a:schemeClr val="lt1"/>
                </a:solidFill>
              </a:defRPr>
            </a:lvl8pPr>
            <a:lvl9pPr marL="4114800" lvl="8" indent="-298450">
              <a:spcBef>
                <a:spcPts val="1600"/>
              </a:spcBef>
              <a:spcAft>
                <a:spcPts val="1600"/>
              </a:spcAft>
              <a:buClr>
                <a:schemeClr val="lt1"/>
              </a:buClr>
              <a:buSzPts val="1100"/>
              <a:buChar char="■"/>
              <a:defRPr>
                <a:solidFill>
                  <a:schemeClr val="lt1"/>
                </a:solidFill>
              </a:defRPr>
            </a:lvl9pPr>
          </a:lstStyle>
          <a:p>
            <a:endParaRPr/>
          </a:p>
        </p:txBody>
      </p:sp>
      <p:sp>
        <p:nvSpPr>
          <p:cNvPr id="79" name="Shape 79"/>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0"/>
        <p:cNvGrpSpPr/>
        <p:nvPr/>
      </p:nvGrpSpPr>
      <p:grpSpPr>
        <a:xfrm>
          <a:off x="0" y="0"/>
          <a:ext cx="0" cy="0"/>
          <a:chOff x="0" y="0"/>
          <a:chExt cx="0" cy="0"/>
        </a:xfrm>
      </p:grpSpPr>
      <p:sp>
        <p:nvSpPr>
          <p:cNvPr id="81" name="Shape 81"/>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7"/>
        <p:cNvGrpSpPr/>
        <p:nvPr/>
      </p:nvGrpSpPr>
      <p:grpSpPr>
        <a:xfrm>
          <a:off x="0" y="0"/>
          <a:ext cx="0" cy="0"/>
          <a:chOff x="0" y="0"/>
          <a:chExt cx="0" cy="0"/>
        </a:xfrm>
      </p:grpSpPr>
      <p:grpSp>
        <p:nvGrpSpPr>
          <p:cNvPr id="18" name="Shape 18"/>
          <p:cNvGrpSpPr/>
          <p:nvPr/>
        </p:nvGrpSpPr>
        <p:grpSpPr>
          <a:xfrm>
            <a:off x="830392" y="1191256"/>
            <a:ext cx="745763" cy="45826"/>
            <a:chOff x="4580561" y="2589004"/>
            <a:chExt cx="1064464" cy="25200"/>
          </a:xfrm>
        </p:grpSpPr>
        <p:sp>
          <p:nvSpPr>
            <p:cNvPr id="19" name="Shape 19"/>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 name="Shape 20"/>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21" name="Shape 21"/>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22" name="Shape 2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Shape 24"/>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25" name="Shape 25"/>
          <p:cNvGrpSpPr/>
          <p:nvPr/>
        </p:nvGrpSpPr>
        <p:grpSpPr>
          <a:xfrm>
            <a:off x="830392" y="1191256"/>
            <a:ext cx="745763" cy="45826"/>
            <a:chOff x="4580561" y="2589004"/>
            <a:chExt cx="1064464" cy="25200"/>
          </a:xfrm>
        </p:grpSpPr>
        <p:sp>
          <p:nvSpPr>
            <p:cNvPr id="26" name="Shape 26"/>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 name="Shape 27"/>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28" name="Shape 28"/>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29" name="Shape 29"/>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0" name="Shape 30"/>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1"/>
        <p:cNvGrpSpPr/>
        <p:nvPr/>
      </p:nvGrpSpPr>
      <p:grpSpPr>
        <a:xfrm>
          <a:off x="0" y="0"/>
          <a:ext cx="0" cy="0"/>
          <a:chOff x="0" y="0"/>
          <a:chExt cx="0" cy="0"/>
        </a:xfrm>
      </p:grpSpPr>
      <p:sp>
        <p:nvSpPr>
          <p:cNvPr id="32" name="Shape 32"/>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33" name="Shape 33"/>
          <p:cNvGrpSpPr/>
          <p:nvPr/>
        </p:nvGrpSpPr>
        <p:grpSpPr>
          <a:xfrm>
            <a:off x="830392" y="1191256"/>
            <a:ext cx="745763" cy="45826"/>
            <a:chOff x="4580561" y="2589004"/>
            <a:chExt cx="1064464" cy="25200"/>
          </a:xfrm>
        </p:grpSpPr>
        <p:sp>
          <p:nvSpPr>
            <p:cNvPr id="34" name="Shape 3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 name="Shape 35"/>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36" name="Shape 36"/>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37" name="Shape 37"/>
          <p:cNvSpPr txBox="1">
            <a:spLocks noGrp="1"/>
          </p:cNvSpPr>
          <p:nvPr>
            <p:ph type="body" idx="1"/>
          </p:nvPr>
        </p:nvSpPr>
        <p:spPr>
          <a:xfrm>
            <a:off x="729325" y="2078875"/>
            <a:ext cx="3774300" cy="22611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8" name="Shape 38"/>
          <p:cNvSpPr txBox="1">
            <a:spLocks noGrp="1"/>
          </p:cNvSpPr>
          <p:nvPr>
            <p:ph type="body" idx="2"/>
          </p:nvPr>
        </p:nvSpPr>
        <p:spPr>
          <a:xfrm>
            <a:off x="4643604" y="2078875"/>
            <a:ext cx="3774300" cy="22611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9" name="Shape 39"/>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Shape 41"/>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42" name="Shape 42"/>
          <p:cNvGrpSpPr/>
          <p:nvPr/>
        </p:nvGrpSpPr>
        <p:grpSpPr>
          <a:xfrm>
            <a:off x="830392" y="1191256"/>
            <a:ext cx="745763" cy="45826"/>
            <a:chOff x="4580561" y="2589004"/>
            <a:chExt cx="1064464" cy="25200"/>
          </a:xfrm>
        </p:grpSpPr>
        <p:sp>
          <p:nvSpPr>
            <p:cNvPr id="43" name="Shape 43"/>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4" name="Shape 44"/>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45" name="Shape 45"/>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46" name="Shape 46"/>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7"/>
        <p:cNvGrpSpPr/>
        <p:nvPr/>
      </p:nvGrpSpPr>
      <p:grpSpPr>
        <a:xfrm>
          <a:off x="0" y="0"/>
          <a:ext cx="0" cy="0"/>
          <a:chOff x="0" y="0"/>
          <a:chExt cx="0" cy="0"/>
        </a:xfrm>
      </p:grpSpPr>
      <p:sp>
        <p:nvSpPr>
          <p:cNvPr id="48" name="Shape 48"/>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49" name="Shape 49"/>
          <p:cNvGrpSpPr/>
          <p:nvPr/>
        </p:nvGrpSpPr>
        <p:grpSpPr>
          <a:xfrm>
            <a:off x="830392" y="1191256"/>
            <a:ext cx="745763" cy="45826"/>
            <a:chOff x="4580561" y="2589004"/>
            <a:chExt cx="1064464" cy="25200"/>
          </a:xfrm>
        </p:grpSpPr>
        <p:sp>
          <p:nvSpPr>
            <p:cNvPr id="50" name="Shape 50"/>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1" name="Shape 51"/>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52" name="Shape 52"/>
          <p:cNvSpPr txBox="1">
            <a:spLocks noGrp="1"/>
          </p:cNvSpPr>
          <p:nvPr>
            <p:ph type="title"/>
          </p:nvPr>
        </p:nvSpPr>
        <p:spPr>
          <a:xfrm>
            <a:off x="730000" y="1318650"/>
            <a:ext cx="3300900" cy="13815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53" name="Shape 53"/>
          <p:cNvSpPr txBox="1">
            <a:spLocks noGrp="1"/>
          </p:cNvSpPr>
          <p:nvPr>
            <p:ph type="body" idx="1"/>
          </p:nvPr>
        </p:nvSpPr>
        <p:spPr>
          <a:xfrm>
            <a:off x="721225" y="2781725"/>
            <a:ext cx="3300900" cy="15975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4" name="Shape 54"/>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55"/>
        <p:cNvGrpSpPr/>
        <p:nvPr/>
      </p:nvGrpSpPr>
      <p:grpSpPr>
        <a:xfrm>
          <a:off x="0" y="0"/>
          <a:ext cx="0" cy="0"/>
          <a:chOff x="0" y="0"/>
          <a:chExt cx="0" cy="0"/>
        </a:xfrm>
      </p:grpSpPr>
      <p:grpSp>
        <p:nvGrpSpPr>
          <p:cNvPr id="56" name="Shape 56"/>
          <p:cNvGrpSpPr/>
          <p:nvPr/>
        </p:nvGrpSpPr>
        <p:grpSpPr>
          <a:xfrm>
            <a:off x="830392" y="4169130"/>
            <a:ext cx="745763" cy="45826"/>
            <a:chOff x="4580561" y="2589004"/>
            <a:chExt cx="1064464" cy="25200"/>
          </a:xfrm>
        </p:grpSpPr>
        <p:sp>
          <p:nvSpPr>
            <p:cNvPr id="57" name="Shape 57"/>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8" name="Shape 58"/>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59" name="Shape 59"/>
          <p:cNvSpPr txBox="1">
            <a:spLocks noGrp="1"/>
          </p:cNvSpPr>
          <p:nvPr>
            <p:ph type="title"/>
          </p:nvPr>
        </p:nvSpPr>
        <p:spPr>
          <a:xfrm>
            <a:off x="729450" y="864300"/>
            <a:ext cx="7021200" cy="29850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60" name="Shape 60"/>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1"/>
        <p:cNvGrpSpPr/>
        <p:nvPr/>
      </p:nvGrpSpPr>
      <p:grpSpPr>
        <a:xfrm>
          <a:off x="0" y="0"/>
          <a:ext cx="0" cy="0"/>
          <a:chOff x="0" y="0"/>
          <a:chExt cx="0" cy="0"/>
        </a:xfrm>
      </p:grpSpPr>
      <p:sp>
        <p:nvSpPr>
          <p:cNvPr id="62" name="Shape 62"/>
          <p:cNvSpPr/>
          <p:nvPr/>
        </p:nvSpPr>
        <p:spPr>
          <a:xfrm>
            <a:off x="0" y="0"/>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63" name="Shape 63"/>
          <p:cNvGrpSpPr/>
          <p:nvPr/>
        </p:nvGrpSpPr>
        <p:grpSpPr>
          <a:xfrm>
            <a:off x="830392" y="1191256"/>
            <a:ext cx="745763" cy="45826"/>
            <a:chOff x="4580561" y="2589004"/>
            <a:chExt cx="1064464" cy="25200"/>
          </a:xfrm>
        </p:grpSpPr>
        <p:sp>
          <p:nvSpPr>
            <p:cNvPr id="64" name="Shape 6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5" name="Shape 65"/>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66" name="Shape 66"/>
          <p:cNvSpPr txBox="1">
            <a:spLocks noGrp="1"/>
          </p:cNvSpPr>
          <p:nvPr>
            <p:ph type="title"/>
          </p:nvPr>
        </p:nvSpPr>
        <p:spPr>
          <a:xfrm>
            <a:off x="730000" y="1318650"/>
            <a:ext cx="3300900" cy="16872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67" name="Shape 67"/>
          <p:cNvSpPr txBox="1">
            <a:spLocks noGrp="1"/>
          </p:cNvSpPr>
          <p:nvPr>
            <p:ph type="subTitle" idx="1"/>
          </p:nvPr>
        </p:nvSpPr>
        <p:spPr>
          <a:xfrm>
            <a:off x="724950" y="3161525"/>
            <a:ext cx="3300900" cy="759000"/>
          </a:xfrm>
          <a:prstGeom prst="rect">
            <a:avLst/>
          </a:prstGeom>
        </p:spPr>
        <p:txBody>
          <a:bodyPr spcFirstLastPara="1" wrap="square" lIns="91425" tIns="91425" rIns="91425" bIns="91425" anchor="t" anchorCtr="0"/>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68" name="Shape 68"/>
          <p:cNvSpPr txBox="1">
            <a:spLocks noGrp="1"/>
          </p:cNvSpPr>
          <p:nvPr>
            <p:ph type="body" idx="2"/>
          </p:nvPr>
        </p:nvSpPr>
        <p:spPr>
          <a:xfrm>
            <a:off x="5174225" y="1352625"/>
            <a:ext cx="3374400" cy="30255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9" name="Shape 69"/>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0"/>
        <p:cNvGrpSpPr/>
        <p:nvPr/>
      </p:nvGrpSpPr>
      <p:grpSpPr>
        <a:xfrm>
          <a:off x="0" y="0"/>
          <a:ext cx="0" cy="0"/>
          <a:chOff x="0" y="0"/>
          <a:chExt cx="0" cy="0"/>
        </a:xfrm>
      </p:grpSpPr>
      <p:sp>
        <p:nvSpPr>
          <p:cNvPr id="71" name="Shape 71"/>
          <p:cNvSpPr txBox="1">
            <a:spLocks noGrp="1"/>
          </p:cNvSpPr>
          <p:nvPr>
            <p:ph type="body" idx="1"/>
          </p:nvPr>
        </p:nvSpPr>
        <p:spPr>
          <a:xfrm>
            <a:off x="724950" y="4372551"/>
            <a:ext cx="7697400" cy="4605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300"/>
              <a:buNone/>
              <a:defRPr/>
            </a:lvl1pPr>
          </a:lstStyle>
          <a:p>
            <a:endParaRPr/>
          </a:p>
        </p:txBody>
      </p:sp>
      <p:sp>
        <p:nvSpPr>
          <p:cNvPr id="72" name="Shape 7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SzPts val="2800"/>
              <a:buFont typeface="Raleway"/>
              <a:buNone/>
              <a:defRPr sz="2800" b="1">
                <a:latin typeface="Raleway"/>
                <a:ea typeface="Raleway"/>
                <a:cs typeface="Raleway"/>
                <a:sym typeface="Raleway"/>
              </a:defRPr>
            </a:lvl1pPr>
            <a:lvl2pPr lvl="1">
              <a:spcBef>
                <a:spcPts val="0"/>
              </a:spcBef>
              <a:spcAft>
                <a:spcPts val="0"/>
              </a:spcAft>
              <a:buSzPts val="2800"/>
              <a:buFont typeface="Raleway"/>
              <a:buNone/>
              <a:defRPr sz="2800" b="1">
                <a:latin typeface="Raleway"/>
                <a:ea typeface="Raleway"/>
                <a:cs typeface="Raleway"/>
                <a:sym typeface="Raleway"/>
              </a:defRPr>
            </a:lvl2pPr>
            <a:lvl3pPr lvl="2">
              <a:spcBef>
                <a:spcPts val="0"/>
              </a:spcBef>
              <a:spcAft>
                <a:spcPts val="0"/>
              </a:spcAft>
              <a:buSzPts val="2800"/>
              <a:buFont typeface="Raleway"/>
              <a:buNone/>
              <a:defRPr sz="2800" b="1">
                <a:latin typeface="Raleway"/>
                <a:ea typeface="Raleway"/>
                <a:cs typeface="Raleway"/>
                <a:sym typeface="Raleway"/>
              </a:defRPr>
            </a:lvl3pPr>
            <a:lvl4pPr lvl="3">
              <a:spcBef>
                <a:spcPts val="0"/>
              </a:spcBef>
              <a:spcAft>
                <a:spcPts val="0"/>
              </a:spcAft>
              <a:buSzPts val="2800"/>
              <a:buFont typeface="Raleway"/>
              <a:buNone/>
              <a:defRPr sz="2800" b="1">
                <a:latin typeface="Raleway"/>
                <a:ea typeface="Raleway"/>
                <a:cs typeface="Raleway"/>
                <a:sym typeface="Raleway"/>
              </a:defRPr>
            </a:lvl4pPr>
            <a:lvl5pPr lvl="4">
              <a:spcBef>
                <a:spcPts val="0"/>
              </a:spcBef>
              <a:spcAft>
                <a:spcPts val="0"/>
              </a:spcAft>
              <a:buSzPts val="2800"/>
              <a:buFont typeface="Raleway"/>
              <a:buNone/>
              <a:defRPr sz="2800" b="1">
                <a:latin typeface="Raleway"/>
                <a:ea typeface="Raleway"/>
                <a:cs typeface="Raleway"/>
                <a:sym typeface="Raleway"/>
              </a:defRPr>
            </a:lvl5pPr>
            <a:lvl6pPr lvl="5">
              <a:spcBef>
                <a:spcPts val="0"/>
              </a:spcBef>
              <a:spcAft>
                <a:spcPts val="0"/>
              </a:spcAft>
              <a:buSzPts val="2800"/>
              <a:buFont typeface="Raleway"/>
              <a:buNone/>
              <a:defRPr sz="2800" b="1">
                <a:latin typeface="Raleway"/>
                <a:ea typeface="Raleway"/>
                <a:cs typeface="Raleway"/>
                <a:sym typeface="Raleway"/>
              </a:defRPr>
            </a:lvl6pPr>
            <a:lvl7pPr lvl="6">
              <a:spcBef>
                <a:spcPts val="0"/>
              </a:spcBef>
              <a:spcAft>
                <a:spcPts val="0"/>
              </a:spcAft>
              <a:buSzPts val="2800"/>
              <a:buFont typeface="Raleway"/>
              <a:buNone/>
              <a:defRPr sz="2800" b="1">
                <a:latin typeface="Raleway"/>
                <a:ea typeface="Raleway"/>
                <a:cs typeface="Raleway"/>
                <a:sym typeface="Raleway"/>
              </a:defRPr>
            </a:lvl7pPr>
            <a:lvl8pPr lvl="7">
              <a:spcBef>
                <a:spcPts val="0"/>
              </a:spcBef>
              <a:spcAft>
                <a:spcPts val="0"/>
              </a:spcAft>
              <a:buSzPts val="2800"/>
              <a:buFont typeface="Raleway"/>
              <a:buNone/>
              <a:defRPr sz="2800" b="1">
                <a:latin typeface="Raleway"/>
                <a:ea typeface="Raleway"/>
                <a:cs typeface="Raleway"/>
                <a:sym typeface="Raleway"/>
              </a:defRPr>
            </a:lvl8pPr>
            <a:lvl9pPr lvl="8">
              <a:spcBef>
                <a:spcPts val="0"/>
              </a:spcBef>
              <a:spcAft>
                <a:spcPts val="0"/>
              </a:spcAft>
              <a:buSzPts val="2800"/>
              <a:buFont typeface="Raleway"/>
              <a:buNone/>
              <a:defRPr sz="2800" b="1">
                <a:latin typeface="Raleway"/>
                <a:ea typeface="Raleway"/>
                <a:cs typeface="Raleway"/>
                <a:sym typeface="Raleway"/>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marL="914400" lvl="1"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marL="1371600" lvl="2"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marL="1828800" lvl="3"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marL="2286000" lvl="4"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marL="2743200" lvl="5"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marL="3200400" lvl="6"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marL="3657600" lvl="7"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marL="4114800" lvl="8" indent="-29845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a:endParaRPr/>
          </a:p>
        </p:txBody>
      </p:sp>
      <p:sp>
        <p:nvSpPr>
          <p:cNvPr id="8" name="Shape 8"/>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firstinspires.org/resource-library/frc/deans-list-award-resources"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hyperlink" Target="https://www.firstinspires.org/sites/default/files/uploads/resource_library/frc/game-and-season-info/awards/2017/chairmans-definitions.pdf"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Dean’s List Judging Process</a:t>
            </a:r>
            <a:endParaRPr/>
          </a:p>
          <a:p>
            <a:pPr marL="0" lvl="0" indent="0" algn="l">
              <a:spcBef>
                <a:spcPts val="0"/>
              </a:spcBef>
              <a:spcAft>
                <a:spcPts val="0"/>
              </a:spcAft>
              <a:buNone/>
            </a:pPr>
            <a:r>
              <a:rPr lang="en" sz="2400"/>
              <a:t>MRA Mentor Education Day - June 2, 2018</a:t>
            </a:r>
            <a:endParaRPr sz="2400"/>
          </a:p>
        </p:txBody>
      </p:sp>
      <p:sp>
        <p:nvSpPr>
          <p:cNvPr id="87" name="Shape 87"/>
          <p:cNvSpPr txBox="1">
            <a:spLocks noGrp="1"/>
          </p:cNvSpPr>
          <p:nvPr>
            <p:ph type="subTitle" idx="1"/>
          </p:nvPr>
        </p:nvSpPr>
        <p:spPr>
          <a:xfrm>
            <a:off x="729625" y="3172900"/>
            <a:ext cx="7688100" cy="1209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3000"/>
              <a:t>How the Mentors Can REALLY Make a Difference! </a:t>
            </a:r>
            <a:endParaRPr sz="3000"/>
          </a:p>
        </p:txBody>
      </p:sp>
      <p:sp>
        <p:nvSpPr>
          <p:cNvPr id="88" name="Shape 88"/>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Practice session</a:t>
            </a:r>
            <a:endParaRPr/>
          </a:p>
        </p:txBody>
      </p:sp>
      <p:sp>
        <p:nvSpPr>
          <p:cNvPr id="151" name="Shape 151"/>
          <p:cNvSpPr txBox="1">
            <a:spLocks noGrp="1"/>
          </p:cNvSpPr>
          <p:nvPr>
            <p:ph type="body" idx="1"/>
          </p:nvPr>
        </p:nvSpPr>
        <p:spPr>
          <a:xfrm>
            <a:off x="729450" y="2078875"/>
            <a:ext cx="7688700" cy="1186500"/>
          </a:xfrm>
          <a:prstGeom prst="rect">
            <a:avLst/>
          </a:prstGeom>
          <a:ln w="2857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457200" lvl="0" indent="-342900">
              <a:spcBef>
                <a:spcPts val="0"/>
              </a:spcBef>
              <a:spcAft>
                <a:spcPts val="0"/>
              </a:spcAft>
              <a:buSzPts val="1800"/>
              <a:buChar char="●"/>
            </a:pPr>
            <a:r>
              <a:rPr lang="en" sz="1800" b="1"/>
              <a:t>Have student do a 5-minute practice interview with an adult who may not  know them well.  This would be a great role for a teacher or parent who is not a mentor.</a:t>
            </a:r>
            <a:endParaRPr sz="1800" b="1"/>
          </a:p>
        </p:txBody>
      </p:sp>
      <p:sp>
        <p:nvSpPr>
          <p:cNvPr id="152" name="Shape 15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Resources for the nomination write-up</a:t>
            </a:r>
            <a:endParaRPr/>
          </a:p>
        </p:txBody>
      </p:sp>
      <p:sp>
        <p:nvSpPr>
          <p:cNvPr id="158" name="Shape 158"/>
          <p:cNvSpPr txBox="1">
            <a:spLocks noGrp="1"/>
          </p:cNvSpPr>
          <p:nvPr>
            <p:ph type="body" idx="1"/>
          </p:nvPr>
        </p:nvSpPr>
        <p:spPr>
          <a:xfrm>
            <a:off x="729450" y="2078875"/>
            <a:ext cx="7688700" cy="1505700"/>
          </a:xfrm>
          <a:prstGeom prst="rect">
            <a:avLst/>
          </a:prstGeom>
          <a:ln w="2857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457200" lvl="0" indent="-381000" rtl="0">
              <a:spcBef>
                <a:spcPts val="0"/>
              </a:spcBef>
              <a:spcAft>
                <a:spcPts val="0"/>
              </a:spcAft>
              <a:buSzPts val="2400"/>
              <a:buChar char="●"/>
            </a:pPr>
            <a:r>
              <a:rPr lang="en" sz="2400" b="1" u="sng">
                <a:solidFill>
                  <a:schemeClr val="hlink"/>
                </a:solidFill>
                <a:hlinkClick r:id="rId3"/>
              </a:rPr>
              <a:t>Dean's List Award Resources</a:t>
            </a:r>
            <a:endParaRPr sz="2400" b="1"/>
          </a:p>
          <a:p>
            <a:pPr marL="457200" lvl="0" indent="-381000" rtl="0">
              <a:spcBef>
                <a:spcPts val="1000"/>
              </a:spcBef>
              <a:spcAft>
                <a:spcPts val="1000"/>
              </a:spcAft>
              <a:buSzPts val="2400"/>
              <a:buChar char="●"/>
            </a:pPr>
            <a:r>
              <a:rPr lang="en" sz="2400" b="1" u="sng">
                <a:solidFill>
                  <a:schemeClr val="hlink"/>
                </a:solidFill>
                <a:hlinkClick r:id="rId4"/>
              </a:rPr>
              <a:t>Chairman's Award Submission Definitions</a:t>
            </a:r>
            <a:endParaRPr sz="2400" b="1"/>
          </a:p>
        </p:txBody>
      </p:sp>
      <p:sp>
        <p:nvSpPr>
          <p:cNvPr id="159" name="Shape 159"/>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Scholarships &amp; Woodie Flowers Award</a:t>
            </a:r>
            <a:endParaRPr/>
          </a:p>
        </p:txBody>
      </p:sp>
      <p:sp>
        <p:nvSpPr>
          <p:cNvPr id="165" name="Shape 165"/>
          <p:cNvSpPr txBox="1">
            <a:spLocks noGrp="1"/>
          </p:cNvSpPr>
          <p:nvPr>
            <p:ph type="body" idx="1"/>
          </p:nvPr>
        </p:nvSpPr>
        <p:spPr>
          <a:xfrm>
            <a:off x="729450" y="2078875"/>
            <a:ext cx="7688700" cy="1603800"/>
          </a:xfrm>
          <a:prstGeom prst="rect">
            <a:avLst/>
          </a:prstGeom>
          <a:ln w="2857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sz="1800" b="1"/>
              <a:t>Heads up - many of the </a:t>
            </a:r>
            <a:r>
              <a:rPr lang="en" sz="1800" b="1" i="1"/>
              <a:t>FIRST</a:t>
            </a:r>
            <a:r>
              <a:rPr lang="en" sz="1800" b="1"/>
              <a:t> Scholarships are awarded in JUNIOR year.</a:t>
            </a:r>
            <a:endParaRPr sz="1800" b="1"/>
          </a:p>
          <a:p>
            <a:pPr marL="457200" lvl="0" indent="-342900">
              <a:spcBef>
                <a:spcPts val="0"/>
              </a:spcBef>
              <a:spcAft>
                <a:spcPts val="0"/>
              </a:spcAft>
              <a:buSzPts val="1800"/>
              <a:buChar char="●"/>
            </a:pPr>
            <a:r>
              <a:rPr lang="en" sz="1800" b="1"/>
              <a:t>Please encourage your team to submit a WFA entry! There are many deserving mentors from Maryland. </a:t>
            </a:r>
            <a:endParaRPr sz="1800" b="1"/>
          </a:p>
        </p:txBody>
      </p:sp>
      <p:sp>
        <p:nvSpPr>
          <p:cNvPr id="166" name="Shape 166"/>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12</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Jenny Beatty</a:t>
            </a:r>
            <a:endParaRPr/>
          </a:p>
        </p:txBody>
      </p:sp>
      <p:sp>
        <p:nvSpPr>
          <p:cNvPr id="94" name="Shape 94"/>
          <p:cNvSpPr txBox="1">
            <a:spLocks noGrp="1"/>
          </p:cNvSpPr>
          <p:nvPr>
            <p:ph type="body" idx="1"/>
          </p:nvPr>
        </p:nvSpPr>
        <p:spPr>
          <a:xfrm>
            <a:off x="729450" y="2078875"/>
            <a:ext cx="3389700" cy="855000"/>
          </a:xfrm>
          <a:prstGeom prst="rect">
            <a:avLst/>
          </a:prstGeom>
          <a:solidFill>
            <a:srgbClr val="FFFFFF"/>
          </a:solidFill>
          <a:ln w="2857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spcBef>
                <a:spcPts val="0"/>
              </a:spcBef>
              <a:spcAft>
                <a:spcPts val="1600"/>
              </a:spcAft>
              <a:buNone/>
            </a:pPr>
            <a:r>
              <a:rPr lang="en" sz="1800" b="1"/>
              <a:t>DL Judge for </a:t>
            </a:r>
            <a:r>
              <a:rPr lang="en" sz="1800" b="1" i="1"/>
              <a:t>FIRST</a:t>
            </a:r>
            <a:r>
              <a:rPr lang="en" sz="1800" b="1"/>
              <a:t> Chesapeake the past 2 years.</a:t>
            </a:r>
            <a:r>
              <a:rPr lang="en" sz="1800"/>
              <a:t> </a:t>
            </a:r>
            <a:endParaRPr sz="1800"/>
          </a:p>
        </p:txBody>
      </p:sp>
      <p:pic>
        <p:nvPicPr>
          <p:cNvPr id="95" name="Shape 95"/>
          <p:cNvPicPr preferRelativeResize="0"/>
          <p:nvPr/>
        </p:nvPicPr>
        <p:blipFill>
          <a:blip r:embed="rId3">
            <a:alphaModFix/>
          </a:blip>
          <a:stretch>
            <a:fillRect/>
          </a:stretch>
        </p:blipFill>
        <p:spPr>
          <a:xfrm>
            <a:off x="4291025" y="1423975"/>
            <a:ext cx="4198276" cy="3305200"/>
          </a:xfrm>
          <a:prstGeom prst="rect">
            <a:avLst/>
          </a:prstGeom>
          <a:noFill/>
          <a:ln>
            <a:noFill/>
          </a:ln>
        </p:spPr>
      </p:pic>
      <p:sp>
        <p:nvSpPr>
          <p:cNvPr id="96" name="Shape 96"/>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729450" y="1457150"/>
            <a:ext cx="7688700" cy="978600"/>
          </a:xfrm>
          <a:prstGeom prst="rect">
            <a:avLst/>
          </a:prstGeom>
        </p:spPr>
        <p:txBody>
          <a:bodyPr spcFirstLastPara="1" wrap="square" lIns="91425" tIns="91425" rIns="91425" bIns="91425" anchor="t" anchorCtr="0">
            <a:noAutofit/>
          </a:bodyPr>
          <a:lstStyle/>
          <a:p>
            <a:pPr marL="457200" lvl="0" indent="-393700">
              <a:spcBef>
                <a:spcPts val="0"/>
              </a:spcBef>
              <a:spcAft>
                <a:spcPts val="0"/>
              </a:spcAft>
              <a:buSzPts val="2600"/>
              <a:buChar char="●"/>
            </a:pPr>
            <a:r>
              <a:rPr lang="en"/>
              <a:t>How many here have nominated a student?</a:t>
            </a:r>
            <a:endParaRPr/>
          </a:p>
          <a:p>
            <a:pPr marL="457200" lvl="0" indent="-393700">
              <a:spcBef>
                <a:spcPts val="0"/>
              </a:spcBef>
              <a:spcAft>
                <a:spcPts val="0"/>
              </a:spcAft>
              <a:buSzPts val="2600"/>
              <a:buChar char="●"/>
            </a:pPr>
            <a:r>
              <a:rPr lang="en"/>
              <a:t>Why should you nominate a deserving student?</a:t>
            </a:r>
            <a:endParaRPr/>
          </a:p>
        </p:txBody>
      </p:sp>
      <p:sp>
        <p:nvSpPr>
          <p:cNvPr id="102" name="Shape 102"/>
          <p:cNvSpPr txBox="1">
            <a:spLocks noGrp="1"/>
          </p:cNvSpPr>
          <p:nvPr>
            <p:ph type="body" idx="1"/>
          </p:nvPr>
        </p:nvSpPr>
        <p:spPr>
          <a:xfrm>
            <a:off x="729450" y="2909325"/>
            <a:ext cx="7688700" cy="1424100"/>
          </a:xfrm>
          <a:prstGeom prst="rect">
            <a:avLst/>
          </a:prstGeom>
          <a:ln w="2857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457200" lvl="0" indent="-381000" rtl="0">
              <a:spcBef>
                <a:spcPts val="0"/>
              </a:spcBef>
              <a:spcAft>
                <a:spcPts val="0"/>
              </a:spcAft>
              <a:buSzPts val="2400"/>
              <a:buChar char="●"/>
            </a:pPr>
            <a:r>
              <a:rPr lang="en" sz="2400" b="1"/>
              <a:t>The bigger picture.</a:t>
            </a:r>
            <a:endParaRPr sz="2400" b="1"/>
          </a:p>
          <a:p>
            <a:pPr marL="457200" lvl="0" indent="-381000">
              <a:spcBef>
                <a:spcPts val="0"/>
              </a:spcBef>
              <a:spcAft>
                <a:spcPts val="0"/>
              </a:spcAft>
              <a:buSzPts val="2400"/>
              <a:buChar char="●"/>
            </a:pPr>
            <a:r>
              <a:rPr lang="en" sz="2400" b="1"/>
              <a:t>But you need to factor in the time to do a decent job.</a:t>
            </a:r>
            <a:r>
              <a:rPr lang="en" sz="2400"/>
              <a:t> </a:t>
            </a:r>
            <a:endParaRPr sz="2400"/>
          </a:p>
        </p:txBody>
      </p:sp>
      <p:sp>
        <p:nvSpPr>
          <p:cNvPr id="103" name="Shape 103"/>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Who is eligible?</a:t>
            </a:r>
            <a:endParaRPr/>
          </a:p>
        </p:txBody>
      </p:sp>
      <p:sp>
        <p:nvSpPr>
          <p:cNvPr id="109" name="Shape 109"/>
          <p:cNvSpPr txBox="1">
            <a:spLocks noGrp="1"/>
          </p:cNvSpPr>
          <p:nvPr>
            <p:ph type="body" idx="1"/>
          </p:nvPr>
        </p:nvSpPr>
        <p:spPr>
          <a:xfrm>
            <a:off x="729450" y="2078875"/>
            <a:ext cx="7688700" cy="1763400"/>
          </a:xfrm>
          <a:prstGeom prst="rect">
            <a:avLst/>
          </a:prstGeom>
          <a:ln w="2857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457200" lvl="0" indent="-342900" rtl="0">
              <a:lnSpc>
                <a:spcPct val="100000"/>
              </a:lnSpc>
              <a:spcBef>
                <a:spcPts val="995"/>
              </a:spcBef>
              <a:spcAft>
                <a:spcPts val="0"/>
              </a:spcAft>
              <a:buClr>
                <a:srgbClr val="333333"/>
              </a:buClr>
              <a:buSzPts val="1800"/>
              <a:buFont typeface="Lato"/>
              <a:buChar char="●"/>
            </a:pPr>
            <a:r>
              <a:rPr lang="en" sz="1800" b="1">
                <a:solidFill>
                  <a:srgbClr val="333333"/>
                </a:solidFill>
              </a:rPr>
              <a:t>Sophomores and Juniors in high school</a:t>
            </a:r>
            <a:endParaRPr sz="1800" b="1">
              <a:solidFill>
                <a:srgbClr val="333333"/>
              </a:solidFill>
            </a:endParaRPr>
          </a:p>
          <a:p>
            <a:pPr marL="457200" lvl="0" indent="-342900" rtl="0">
              <a:lnSpc>
                <a:spcPct val="100000"/>
              </a:lnSpc>
              <a:spcBef>
                <a:spcPts val="995"/>
              </a:spcBef>
              <a:spcAft>
                <a:spcPts val="0"/>
              </a:spcAft>
              <a:buClr>
                <a:srgbClr val="333333"/>
              </a:buClr>
              <a:buSzPts val="1800"/>
              <a:buFont typeface="Lato"/>
              <a:buChar char="●"/>
            </a:pPr>
            <a:r>
              <a:rPr lang="en" sz="1800" b="1">
                <a:solidFill>
                  <a:srgbClr val="333333"/>
                </a:solidFill>
              </a:rPr>
              <a:t>Can be nominated for both FTC &amp; FRC. (But may be better to pick the program they are most competitive for)</a:t>
            </a:r>
            <a:endParaRPr sz="1800" b="1">
              <a:solidFill>
                <a:srgbClr val="333333"/>
              </a:solidFill>
            </a:endParaRPr>
          </a:p>
        </p:txBody>
      </p:sp>
      <p:sp>
        <p:nvSpPr>
          <p:cNvPr id="110" name="Shape 110"/>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The Dean’s List Award process</a:t>
            </a:r>
            <a:endParaRPr/>
          </a:p>
        </p:txBody>
      </p:sp>
      <p:sp>
        <p:nvSpPr>
          <p:cNvPr id="116" name="Shape 116"/>
          <p:cNvSpPr txBox="1">
            <a:spLocks noGrp="1"/>
          </p:cNvSpPr>
          <p:nvPr>
            <p:ph type="body" idx="1"/>
          </p:nvPr>
        </p:nvSpPr>
        <p:spPr>
          <a:xfrm>
            <a:off x="729450" y="2369200"/>
            <a:ext cx="7688700" cy="1914900"/>
          </a:xfrm>
          <a:prstGeom prst="rect">
            <a:avLst/>
          </a:prstGeom>
          <a:ln w="2857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457200" lvl="0" indent="-342900">
              <a:spcBef>
                <a:spcPts val="0"/>
              </a:spcBef>
              <a:spcAft>
                <a:spcPts val="0"/>
              </a:spcAft>
              <a:buSzPts val="1800"/>
              <a:buChar char="●"/>
            </a:pPr>
            <a:r>
              <a:rPr lang="en" sz="1800" b="1"/>
              <a:t>There are so many deserving students.  The judges need to pick the students who are going to be most competitive at World Championship level from the entire </a:t>
            </a:r>
            <a:r>
              <a:rPr lang="en" sz="1800" b="1" i="1"/>
              <a:t>FIRST</a:t>
            </a:r>
            <a:r>
              <a:rPr lang="en" sz="1800" b="1"/>
              <a:t> Chesapeake District. This is HARD work.</a:t>
            </a:r>
            <a:endParaRPr sz="1800" b="1"/>
          </a:p>
          <a:p>
            <a:pPr marL="457200" lvl="0" indent="-342900" rtl="0">
              <a:spcBef>
                <a:spcPts val="0"/>
              </a:spcBef>
              <a:spcAft>
                <a:spcPts val="0"/>
              </a:spcAft>
              <a:buSzPts val="1800"/>
              <a:buChar char="●"/>
            </a:pPr>
            <a:r>
              <a:rPr lang="en" sz="1800" b="1"/>
              <a:t>Help us!</a:t>
            </a:r>
            <a:endParaRPr sz="1800" b="1"/>
          </a:p>
          <a:p>
            <a:pPr marL="0" lvl="0" indent="0">
              <a:spcBef>
                <a:spcPts val="1600"/>
              </a:spcBef>
              <a:spcAft>
                <a:spcPts val="1600"/>
              </a:spcAft>
              <a:buNone/>
            </a:pPr>
            <a:endParaRPr sz="1800" b="1"/>
          </a:p>
        </p:txBody>
      </p:sp>
      <p:sp>
        <p:nvSpPr>
          <p:cNvPr id="117" name="Shape 117"/>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The essay - Important!</a:t>
            </a:r>
            <a:endParaRPr/>
          </a:p>
        </p:txBody>
      </p:sp>
      <p:sp>
        <p:nvSpPr>
          <p:cNvPr id="123" name="Shape 123"/>
          <p:cNvSpPr txBox="1">
            <a:spLocks noGrp="1"/>
          </p:cNvSpPr>
          <p:nvPr>
            <p:ph type="body" idx="1"/>
          </p:nvPr>
        </p:nvSpPr>
        <p:spPr>
          <a:xfrm>
            <a:off x="729450" y="2078875"/>
            <a:ext cx="7688700" cy="2512200"/>
          </a:xfrm>
          <a:prstGeom prst="rect">
            <a:avLst/>
          </a:prstGeom>
          <a:ln w="2857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rtl="0">
              <a:lnSpc>
                <a:spcPct val="100000"/>
              </a:lnSpc>
              <a:spcBef>
                <a:spcPts val="405"/>
              </a:spcBef>
              <a:spcAft>
                <a:spcPts val="0"/>
              </a:spcAft>
              <a:buNone/>
            </a:pPr>
            <a:r>
              <a:rPr lang="en" sz="1800" b="1">
                <a:solidFill>
                  <a:srgbClr val="333333"/>
                </a:solidFill>
              </a:rPr>
              <a:t>Criteria </a:t>
            </a:r>
            <a:endParaRPr sz="1800" b="1">
              <a:solidFill>
                <a:srgbClr val="333333"/>
              </a:solidFill>
            </a:endParaRPr>
          </a:p>
          <a:p>
            <a:pPr marL="457200" lvl="0" indent="-342900" rtl="0">
              <a:lnSpc>
                <a:spcPct val="100000"/>
              </a:lnSpc>
              <a:spcBef>
                <a:spcPts val="405"/>
              </a:spcBef>
              <a:spcAft>
                <a:spcPts val="0"/>
              </a:spcAft>
              <a:buClr>
                <a:srgbClr val="333333"/>
              </a:buClr>
              <a:buSzPts val="1800"/>
              <a:buChar char="●"/>
            </a:pPr>
            <a:r>
              <a:rPr lang="en" sz="1800" b="1">
                <a:solidFill>
                  <a:srgbClr val="333333"/>
                </a:solidFill>
              </a:rPr>
              <a:t>Demonstrated leadership and commitment to the ideals of </a:t>
            </a:r>
            <a:r>
              <a:rPr lang="en" sz="1800" b="1" i="1">
                <a:solidFill>
                  <a:srgbClr val="333333"/>
                </a:solidFill>
              </a:rPr>
              <a:t>FIRST </a:t>
            </a:r>
            <a:endParaRPr sz="1800" b="1">
              <a:solidFill>
                <a:srgbClr val="333333"/>
              </a:solidFill>
            </a:endParaRPr>
          </a:p>
          <a:p>
            <a:pPr marL="457200" lvl="0" indent="-342900" rtl="0">
              <a:lnSpc>
                <a:spcPct val="100000"/>
              </a:lnSpc>
              <a:spcBef>
                <a:spcPts val="0"/>
              </a:spcBef>
              <a:spcAft>
                <a:spcPts val="0"/>
              </a:spcAft>
              <a:buClr>
                <a:srgbClr val="333333"/>
              </a:buClr>
              <a:buSzPts val="1800"/>
              <a:buChar char="●"/>
            </a:pPr>
            <a:r>
              <a:rPr lang="en" sz="1800" b="1">
                <a:solidFill>
                  <a:srgbClr val="333333"/>
                </a:solidFill>
              </a:rPr>
              <a:t>Overall contribution to their team </a:t>
            </a:r>
            <a:endParaRPr sz="1800" b="1">
              <a:solidFill>
                <a:srgbClr val="333333"/>
              </a:solidFill>
            </a:endParaRPr>
          </a:p>
          <a:p>
            <a:pPr marL="457200" lvl="0" indent="-342900" rtl="0">
              <a:lnSpc>
                <a:spcPct val="100000"/>
              </a:lnSpc>
              <a:spcBef>
                <a:spcPts val="0"/>
              </a:spcBef>
              <a:spcAft>
                <a:spcPts val="0"/>
              </a:spcAft>
              <a:buClr>
                <a:srgbClr val="333333"/>
              </a:buClr>
              <a:buSzPts val="1800"/>
              <a:buChar char="●"/>
            </a:pPr>
            <a:r>
              <a:rPr lang="en" sz="1800" b="1">
                <a:solidFill>
                  <a:srgbClr val="333333"/>
                </a:solidFill>
              </a:rPr>
              <a:t>Ability to motivate and lead fellow team members</a:t>
            </a:r>
            <a:endParaRPr sz="1800" b="1">
              <a:solidFill>
                <a:srgbClr val="333333"/>
              </a:solidFill>
            </a:endParaRPr>
          </a:p>
          <a:p>
            <a:pPr marL="457200" lvl="0" indent="-342900" rtl="0">
              <a:lnSpc>
                <a:spcPct val="100000"/>
              </a:lnSpc>
              <a:spcBef>
                <a:spcPts val="0"/>
              </a:spcBef>
              <a:spcAft>
                <a:spcPts val="0"/>
              </a:spcAft>
              <a:buClr>
                <a:srgbClr val="333333"/>
              </a:buClr>
              <a:buSzPts val="1800"/>
              <a:buChar char="●"/>
            </a:pPr>
            <a:r>
              <a:rPr lang="en" sz="1800" b="1">
                <a:solidFill>
                  <a:srgbClr val="333333"/>
                </a:solidFill>
              </a:rPr>
              <a:t> Effectiveness at increasing awareness of </a:t>
            </a:r>
            <a:r>
              <a:rPr lang="en" sz="1800" b="1" i="1">
                <a:solidFill>
                  <a:srgbClr val="333333"/>
                </a:solidFill>
              </a:rPr>
              <a:t>FIRST</a:t>
            </a:r>
            <a:r>
              <a:rPr lang="en" sz="1800" b="1">
                <a:solidFill>
                  <a:srgbClr val="333333"/>
                </a:solidFill>
              </a:rPr>
              <a:t> in the school and community</a:t>
            </a:r>
            <a:endParaRPr sz="1800" b="1">
              <a:solidFill>
                <a:srgbClr val="333333"/>
              </a:solidFill>
            </a:endParaRPr>
          </a:p>
          <a:p>
            <a:pPr marL="457200" lvl="0" indent="-342900" rtl="0">
              <a:lnSpc>
                <a:spcPct val="100000"/>
              </a:lnSpc>
              <a:spcBef>
                <a:spcPts val="0"/>
              </a:spcBef>
              <a:spcAft>
                <a:spcPts val="0"/>
              </a:spcAft>
              <a:buClr>
                <a:srgbClr val="333333"/>
              </a:buClr>
              <a:buSzPts val="1800"/>
              <a:buChar char="●"/>
            </a:pPr>
            <a:r>
              <a:rPr lang="en" sz="1800" b="1">
                <a:solidFill>
                  <a:srgbClr val="333333"/>
                </a:solidFill>
              </a:rPr>
              <a:t>Technical expertise and passion </a:t>
            </a:r>
            <a:endParaRPr sz="1800" b="1">
              <a:solidFill>
                <a:srgbClr val="333333"/>
              </a:solidFill>
            </a:endParaRPr>
          </a:p>
          <a:p>
            <a:pPr marL="457200" lvl="0" indent="-342900" rtl="0">
              <a:lnSpc>
                <a:spcPct val="100000"/>
              </a:lnSpc>
              <a:spcBef>
                <a:spcPts val="0"/>
              </a:spcBef>
              <a:spcAft>
                <a:spcPts val="0"/>
              </a:spcAft>
              <a:buClr>
                <a:srgbClr val="333333"/>
              </a:buClr>
              <a:buSzPts val="1800"/>
              <a:buChar char="●"/>
            </a:pPr>
            <a:r>
              <a:rPr lang="en" sz="1800" b="1">
                <a:solidFill>
                  <a:srgbClr val="333333"/>
                </a:solidFill>
              </a:rPr>
              <a:t>Entrepreneurship and creativity </a:t>
            </a:r>
            <a:endParaRPr sz="1800" b="1">
              <a:solidFill>
                <a:srgbClr val="333333"/>
              </a:solidFill>
            </a:endParaRPr>
          </a:p>
          <a:p>
            <a:pPr marL="0" lvl="0" indent="0" rtl="0">
              <a:lnSpc>
                <a:spcPct val="100000"/>
              </a:lnSpc>
              <a:spcBef>
                <a:spcPts val="405"/>
              </a:spcBef>
              <a:spcAft>
                <a:spcPts val="0"/>
              </a:spcAft>
              <a:buNone/>
            </a:pPr>
            <a:endParaRPr sz="1200" b="1">
              <a:solidFill>
                <a:srgbClr val="333333"/>
              </a:solidFill>
            </a:endParaRPr>
          </a:p>
          <a:p>
            <a:pPr marL="0" lvl="0" indent="0" rtl="0">
              <a:lnSpc>
                <a:spcPct val="100000"/>
              </a:lnSpc>
              <a:spcBef>
                <a:spcPts val="405"/>
              </a:spcBef>
              <a:spcAft>
                <a:spcPts val="1400"/>
              </a:spcAft>
              <a:buNone/>
            </a:pPr>
            <a:endParaRPr sz="1200"/>
          </a:p>
        </p:txBody>
      </p:sp>
      <p:sp>
        <p:nvSpPr>
          <p:cNvPr id="124" name="Shape 124"/>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The essay - Important!</a:t>
            </a:r>
            <a:endParaRPr/>
          </a:p>
        </p:txBody>
      </p:sp>
      <p:sp>
        <p:nvSpPr>
          <p:cNvPr id="130" name="Shape 130"/>
          <p:cNvSpPr txBox="1">
            <a:spLocks noGrp="1"/>
          </p:cNvSpPr>
          <p:nvPr>
            <p:ph type="body" idx="1"/>
          </p:nvPr>
        </p:nvSpPr>
        <p:spPr>
          <a:xfrm>
            <a:off x="729450" y="2078875"/>
            <a:ext cx="7688700" cy="1738800"/>
          </a:xfrm>
          <a:prstGeom prst="rect">
            <a:avLst/>
          </a:prstGeom>
          <a:ln w="2857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457200" lvl="0" indent="-342900" rtl="0">
              <a:lnSpc>
                <a:spcPct val="100000"/>
              </a:lnSpc>
              <a:spcBef>
                <a:spcPts val="0"/>
              </a:spcBef>
              <a:spcAft>
                <a:spcPts val="0"/>
              </a:spcAft>
              <a:buClr>
                <a:srgbClr val="333333"/>
              </a:buClr>
              <a:buSzPts val="1800"/>
              <a:buChar char="●"/>
            </a:pPr>
            <a:r>
              <a:rPr lang="en" sz="1800" b="1">
                <a:solidFill>
                  <a:srgbClr val="333333"/>
                </a:solidFill>
              </a:rPr>
              <a:t>It is important to remember that this essay is a vital tool used to decide which students should advance to the next level. </a:t>
            </a:r>
            <a:endParaRPr sz="1800" b="1">
              <a:solidFill>
                <a:srgbClr val="333333"/>
              </a:solidFill>
            </a:endParaRPr>
          </a:p>
          <a:p>
            <a:pPr marL="457200" lvl="0" indent="-342900" rtl="0">
              <a:lnSpc>
                <a:spcPct val="100000"/>
              </a:lnSpc>
              <a:spcBef>
                <a:spcPts val="0"/>
              </a:spcBef>
              <a:spcAft>
                <a:spcPts val="0"/>
              </a:spcAft>
              <a:buClr>
                <a:srgbClr val="333333"/>
              </a:buClr>
              <a:buSzPts val="1800"/>
              <a:buChar char="●"/>
            </a:pPr>
            <a:r>
              <a:rPr lang="en" sz="1800" b="1">
                <a:solidFill>
                  <a:srgbClr val="333333"/>
                </a:solidFill>
              </a:rPr>
              <a:t>Including only a few short sentences in the essay can limit an otherwise great candidate from moving to the next level. Try to be as detailed as possible while remaining in the 4,000-character limit.</a:t>
            </a:r>
            <a:endParaRPr sz="1800" b="1">
              <a:solidFill>
                <a:srgbClr val="333333"/>
              </a:solidFill>
            </a:endParaRPr>
          </a:p>
          <a:p>
            <a:pPr marL="0" lvl="0" indent="0" rtl="0">
              <a:lnSpc>
                <a:spcPct val="100000"/>
              </a:lnSpc>
              <a:spcBef>
                <a:spcPts val="405"/>
              </a:spcBef>
              <a:spcAft>
                <a:spcPts val="995"/>
              </a:spcAft>
              <a:buNone/>
            </a:pPr>
            <a:endParaRPr sz="1400"/>
          </a:p>
        </p:txBody>
      </p:sp>
      <p:sp>
        <p:nvSpPr>
          <p:cNvPr id="131" name="Shape 131"/>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Who will see the essay? </a:t>
            </a:r>
            <a:endParaRPr/>
          </a:p>
        </p:txBody>
      </p:sp>
      <p:sp>
        <p:nvSpPr>
          <p:cNvPr id="137" name="Shape 137"/>
          <p:cNvSpPr txBox="1">
            <a:spLocks noGrp="1"/>
          </p:cNvSpPr>
          <p:nvPr>
            <p:ph type="body" idx="1"/>
          </p:nvPr>
        </p:nvSpPr>
        <p:spPr>
          <a:xfrm>
            <a:off x="729450" y="2078875"/>
            <a:ext cx="7688700" cy="1481100"/>
          </a:xfrm>
          <a:prstGeom prst="rect">
            <a:avLst/>
          </a:prstGeom>
          <a:ln w="2857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457200" lvl="0" indent="-342900" rtl="0">
              <a:lnSpc>
                <a:spcPct val="100000"/>
              </a:lnSpc>
              <a:spcBef>
                <a:spcPts val="0"/>
              </a:spcBef>
              <a:spcAft>
                <a:spcPts val="0"/>
              </a:spcAft>
              <a:buSzPts val="1800"/>
              <a:buChar char="●"/>
            </a:pPr>
            <a:r>
              <a:rPr lang="en" sz="1800" b="1"/>
              <a:t>The nominated student</a:t>
            </a:r>
            <a:endParaRPr sz="1800" b="1"/>
          </a:p>
          <a:p>
            <a:pPr marL="457200" lvl="0" indent="-342900" rtl="0">
              <a:lnSpc>
                <a:spcPct val="100000"/>
              </a:lnSpc>
              <a:spcBef>
                <a:spcPts val="0"/>
              </a:spcBef>
              <a:spcAft>
                <a:spcPts val="0"/>
              </a:spcAft>
              <a:buSzPts val="1800"/>
              <a:buChar char="●"/>
            </a:pPr>
            <a:r>
              <a:rPr lang="en" sz="1800" b="1"/>
              <a:t>Their parent/guardian</a:t>
            </a:r>
            <a:endParaRPr sz="1800" b="1"/>
          </a:p>
          <a:p>
            <a:pPr marL="457200" lvl="0" indent="-342900" rtl="0">
              <a:lnSpc>
                <a:spcPct val="100000"/>
              </a:lnSpc>
              <a:spcBef>
                <a:spcPts val="0"/>
              </a:spcBef>
              <a:spcAft>
                <a:spcPts val="0"/>
              </a:spcAft>
              <a:buSzPts val="1800"/>
              <a:buChar char="●"/>
            </a:pPr>
            <a:r>
              <a:rPr lang="en" sz="1800" b="1"/>
              <a:t>District Dean’s List Manager &amp; Judges</a:t>
            </a:r>
            <a:endParaRPr sz="1800" b="1"/>
          </a:p>
          <a:p>
            <a:pPr marL="457200" lvl="0" indent="-342900" rtl="0">
              <a:lnSpc>
                <a:spcPct val="100000"/>
              </a:lnSpc>
              <a:spcBef>
                <a:spcPts val="0"/>
              </a:spcBef>
              <a:spcAft>
                <a:spcPts val="0"/>
              </a:spcAft>
              <a:buSzPts val="1800"/>
              <a:buChar char="●"/>
            </a:pPr>
            <a:r>
              <a:rPr lang="en" sz="1800" b="1"/>
              <a:t>If advancing - DL Award World Championship Selection Committee</a:t>
            </a:r>
            <a:endParaRPr sz="1800" b="1"/>
          </a:p>
        </p:txBody>
      </p:sp>
      <p:sp>
        <p:nvSpPr>
          <p:cNvPr id="138" name="Shape 138"/>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What happens during the Interview?</a:t>
            </a:r>
            <a:endParaRPr/>
          </a:p>
        </p:txBody>
      </p:sp>
      <p:sp>
        <p:nvSpPr>
          <p:cNvPr id="144" name="Shape 144"/>
          <p:cNvSpPr txBox="1">
            <a:spLocks noGrp="1"/>
          </p:cNvSpPr>
          <p:nvPr>
            <p:ph type="body" idx="1"/>
          </p:nvPr>
        </p:nvSpPr>
        <p:spPr>
          <a:xfrm>
            <a:off x="729450" y="2078875"/>
            <a:ext cx="7688700" cy="990000"/>
          </a:xfrm>
          <a:prstGeom prst="rect">
            <a:avLst/>
          </a:prstGeom>
          <a:ln w="2857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sz="1800" b="1"/>
              <a:t>Mentors are allowed to sit in - but most choose not to.</a:t>
            </a:r>
            <a:endParaRPr sz="1800" b="1"/>
          </a:p>
          <a:p>
            <a:pPr marL="0" lvl="0" indent="0" rtl="0">
              <a:spcBef>
                <a:spcPts val="1600"/>
              </a:spcBef>
              <a:spcAft>
                <a:spcPts val="0"/>
              </a:spcAft>
              <a:buNone/>
            </a:pPr>
            <a:endParaRPr sz="1800" b="1"/>
          </a:p>
          <a:p>
            <a:pPr marL="0" lvl="0" indent="0" rtl="0">
              <a:spcBef>
                <a:spcPts val="1600"/>
              </a:spcBef>
              <a:spcAft>
                <a:spcPts val="1600"/>
              </a:spcAft>
              <a:buNone/>
            </a:pPr>
            <a:endParaRPr/>
          </a:p>
        </p:txBody>
      </p:sp>
      <p:sp>
        <p:nvSpPr>
          <p:cNvPr id="145" name="Shape 145"/>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9</a:t>
            </a:fld>
            <a:endParaRPr/>
          </a:p>
        </p:txBody>
      </p:sp>
    </p:spTree>
  </p:cSld>
  <p:clrMapOvr>
    <a:masterClrMapping/>
  </p:clrMapOvr>
</p:sld>
</file>

<file path=ppt/theme/theme1.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986</Words>
  <PresentationFormat>On-screen Show (16:9)</PresentationFormat>
  <Paragraphs>94</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Raleway</vt:lpstr>
      <vt:lpstr>Lato</vt:lpstr>
      <vt:lpstr>Streamline</vt:lpstr>
      <vt:lpstr>Dean’s List Judging Process MRA Mentor Education Day - June 2, 2018</vt:lpstr>
      <vt:lpstr>Jenny Beatty</vt:lpstr>
      <vt:lpstr>How many here have nominated a student? Why should you nominate a deserving student?</vt:lpstr>
      <vt:lpstr>Who is eligible?</vt:lpstr>
      <vt:lpstr>The Dean’s List Award process</vt:lpstr>
      <vt:lpstr>The essay - Important!</vt:lpstr>
      <vt:lpstr>The essay - Important!</vt:lpstr>
      <vt:lpstr>Who will see the essay? </vt:lpstr>
      <vt:lpstr>What happens during the Interview?</vt:lpstr>
      <vt:lpstr>Practice session</vt:lpstr>
      <vt:lpstr>Resources for the nomination write-up</vt:lpstr>
      <vt:lpstr>Scholarships &amp; Woodie Flowers Award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Dean’s List Judging Process MRA Mentor Education Day - June 2, 2018</dc:title>
  <dc:creator>Jenny Beatty</dc:creator>
  <cp:lastModifiedBy>Jenny Beatty</cp:lastModifiedBy>
  <cp:revision>2</cp:revision>
  <dcterms:modified xsi:type="dcterms:W3CDTF">2018-06-02T20:39:56Z</dcterms:modified>
</cp:coreProperties>
</file>